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2" r:id="rId3"/>
    <p:sldId id="269" r:id="rId4"/>
    <p:sldId id="310" r:id="rId5"/>
    <p:sldId id="311" r:id="rId6"/>
    <p:sldId id="312" r:id="rId7"/>
    <p:sldId id="313" r:id="rId8"/>
    <p:sldId id="314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270" r:id="rId28"/>
    <p:sldId id="315" r:id="rId29"/>
    <p:sldId id="316" r:id="rId30"/>
    <p:sldId id="317" r:id="rId31"/>
    <p:sldId id="319" r:id="rId32"/>
    <p:sldId id="318" r:id="rId33"/>
  </p:sldIdLst>
  <p:sldSz cx="9144000" cy="6858000" type="screen4x3"/>
  <p:notesSz cx="6858000" cy="9144000"/>
  <p:defaultTextStyle>
    <a:lvl1pPr marL="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1pPr>
    <a:lvl2pPr marL="4572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2pPr>
    <a:lvl3pPr marL="9144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3pPr>
    <a:lvl4pPr marL="13716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4pPr>
    <a:lvl5pPr marL="18288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5pPr>
    <a:lvl6pPr marL="22860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6pPr>
    <a:lvl7pPr marL="27432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7pPr>
    <a:lvl8pPr marL="32004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8pPr>
    <a:lvl9pPr marL="3657600" marR="0" indent="0" algn="l" defTabSz="44958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:pr="smNativeData" xmlns:p14="http://schemas.microsoft.com/office/powerpoint/2010/main" xmlns="" dt="1673634946" val="982" rev64="64" revOS="4"/>
      <pr:smFileRevision xmlns:pr="smNativeData" xmlns:p14="http://schemas.microsoft.com/office/powerpoint/2010/main" xmlns="" dt="1673634946" val="101"/>
      <pr:guideOptions xmlns:pr="smNativeData" xmlns:p14="http://schemas.microsoft.com/office/powerpoint/2010/main" xmlns="" dt="1673634946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 showGuides="1">
      <p:cViewPr varScale="1">
        <p:scale>
          <a:sx n="63" d="100"/>
          <a:sy n="63" d="100"/>
        </p:scale>
        <p:origin x="13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Objects="1" showGuides="1">
      <p:cViewPr>
        <p:scale>
          <a:sx n="75" d="100"/>
          <a:sy n="75" d="100"/>
        </p:scale>
        <p:origin x="1084" y="210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D2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c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Gg0AAAg0AAAmFgAAEAAAACYAAAAIAAAAAQAAAAAAAAA="/>
              </a:ext>
            </a:extLst>
          </p:cNvSpPr>
          <p:nvPr>
            <p:ph type="ctrTitle"/>
          </p:nvPr>
        </p:nvSpPr>
        <p:spPr>
          <a:xfrm>
            <a:off x="685800" y="2129790"/>
            <a:ext cx="7772400" cy="1470660"/>
          </a:xfr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6BcAANAvAACwIgAAEAAAACYAAAAIAAAAAYAAAAAAAAA="/>
              </a:ext>
            </a:extLst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t>Click to edit Master subtitle style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AAW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ycAAPAPAABZ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34D8846-08AE-187E-E0F5-FE2BC6BB16AB}" type="datetime1">
              <a:t>1/16/2023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y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kAYw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y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34DACE9-A7AE-185A-E0F5-510FE2BB160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bg>
      <p:bgPr>
        <a:solidFill>
          <a:srgbClr val="D2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MAGU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AEAAHA1AAC4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fWAw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CYAAAAIAAAAAgAAAAAAAAA="/>
              </a:ext>
            </a:extLst>
          </p:cNvSpPr>
          <p:nvPr>
            <p:ph idx="1"/>
          </p:nvPr>
        </p:nvSpPr>
        <p:spPr/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1Dvac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ycAAPAPAABZ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34DF32C-62AE-1805-E0F5-9450BDBB16C1}" type="datetime1">
              <a:t>1/16/2023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WtAw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y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KsYOs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y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34DDA7A-34AE-182C-E0F5-C27994BB169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bg>
      <p:bgPr>
        <a:solidFill>
          <a:srgbClr val="D2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C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MABkc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IKAAAsAEAAHA1AACwJQAAEAAAACYAAAAIAAAAgwAAAAAAAAA="/>
              </a:ext>
            </a:extLst>
          </p:cNvSpPr>
          <p:nvPr>
            <p:ph type="title"/>
          </p:nvPr>
        </p:nvSpPr>
        <p:spPr>
          <a:xfrm>
            <a:off x="6629400" y="274320"/>
            <a:ext cx="2057400" cy="5852160"/>
          </a:xfrm>
        </p:spPr>
        <p:txBody>
          <a:bodyPr vert="vert" wrap="square" numCol="1" spcCol="215900" anchor="b">
            <a:prstTxWarp prst="textNoShape">
              <a:avLst/>
            </a:prstTxWarp>
          </a:bodyPr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MAyU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AEAANgnAACwJQAAEAAAACYAAAAIAAAAAwAAAAAAAAA="/>
              </a:ext>
            </a:extLst>
          </p:cNvSpPr>
          <p:nvPr>
            <p:ph idx="1"/>
          </p:nvPr>
        </p:nvSpPr>
        <p:spPr>
          <a:xfrm>
            <a:off x="457200" y="274320"/>
            <a:ext cx="6019800" cy="5852160"/>
          </a:xfrm>
        </p:spPr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RI+f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ycAAPAPAABZ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34DE421-6FAE-1812-E0F5-9947AABB16CC}" type="datetime1">
              <a:t>1/16/2023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KEYB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y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AHU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y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34DDB96-D8AE-182D-E0F5-2E7895BB167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D2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AEAAHA1AAC4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CYAAAAIAAAAAAAAAAAAAAA="/>
              </a:ext>
            </a:extLst>
          </p:cNvSpPr>
          <p:nvPr>
            <p:ph idx="1"/>
          </p:nvPr>
        </p:nvSpPr>
        <p:spPr/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ycAAPAPAABZ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34DB678-36AE-1840-E0F5-C015F8BB1695}" type="datetime1">
              <a:t>1/16/2023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y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gC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y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34DF1D6-98AE-1807-E0F5-6E52BFBB163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rgbClr val="D2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yBAAAHBsAAEI0AAB9IwAAEAAAACYAAAAIAAAAgYAAAAAAAAA="/>
              </a:ext>
            </a:extLst>
          </p:cNvSpPr>
          <p:nvPr>
            <p:ph type="title"/>
          </p:nvPr>
        </p:nvSpPr>
        <p:spPr>
          <a:xfrm>
            <a:off x="722630" y="4406900"/>
            <a:ext cx="7772400" cy="1362075"/>
          </a:xfrm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4000" b="1" cap="all"/>
            </a:lvl1pPr>
          </a:lstStyle>
          <a:p>
            <a:pPr>
              <a:defRPr cap="all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yBAAA4REAAEI0AAAcGwAAEAAAACYAAAAIAAAAgYAAAAAAAAA="/>
              </a:ext>
            </a:extLst>
          </p:cNvSpPr>
          <p:nvPr>
            <p:ph idx="1"/>
          </p:nvPr>
        </p:nvSpPr>
        <p:spPr>
          <a:xfrm>
            <a:off x="722630" y="2906395"/>
            <a:ext cx="7772400" cy="150050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Abg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ycAAPAPAABZ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34DA34E-00AE-1855-E0F5-F600EDBB16A3}" type="datetime1">
              <a:t>1/16/2023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Y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y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4Acw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y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34DE544-0AAE-1813-E0F5-FC46ABBB16A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ntents">
    <p:bg>
      <p:bgPr>
        <a:solidFill>
          <a:srgbClr val="D2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UwhR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AEAAHA1AAC4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B0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KgbAACwJQAAEAAAACYAAAAIAAAAAYAAAAAAAAA="/>
              </a:ext>
            </a:extLst>
          </p:cNvSpPr>
          <p:nvPr>
            <p:ph idx="1"/>
          </p:nvPr>
        </p:nvSpPr>
        <p:spPr>
          <a:xfrm>
            <a:off x="457200" y="160020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YHAAA2AkAAHA1AACwJQAAEAAAACYAAAAIAAAAAYAAAAAAAAA="/>
              </a:ext>
            </a:extLst>
          </p:cNvSpPr>
          <p:nvPr>
            <p:ph idx="2"/>
          </p:nvPr>
        </p:nvSpPr>
        <p:spPr>
          <a:xfrm>
            <a:off x="4648200" y="160020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ycAAPAPAABZ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34D9F17-59AE-1869-E0F5-AF3CD1BB16FA}" type="datetime1">
              <a:t>1/16/2023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AP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y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Bnyv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y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34DB814-5AAE-184E-E0F5-AC1BF6BB16F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bg>
      <p:bgPr>
        <a:solidFill>
          <a:srgbClr val="D2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AEAAHA1AAC4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Bnyv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cQkAAKobAABhDQAAEAAAACYAAAAIAAAAgYAAAAAAAAA="/>
              </a:ext>
            </a:extLst>
          </p:cNvSpPr>
          <p:nvPr>
            <p:ph idx="1"/>
          </p:nvPr>
        </p:nvSpPr>
        <p:spPr>
          <a:xfrm>
            <a:off x="457200" y="1534795"/>
            <a:ext cx="4039870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YQ0AAKobAACwJQAAEAAAACYAAAAIAAAAAYAAAAAAAAA="/>
              </a:ext>
            </a:extLst>
          </p:cNvSpPr>
          <p:nvPr>
            <p:ph idx="2"/>
          </p:nvPr>
        </p:nvSpPr>
        <p:spPr>
          <a:xfrm>
            <a:off x="457200" y="2174875"/>
            <a:ext cx="4039870" cy="39516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HAAAcQkAAHA1AABhDQAAEAAAACYAAAAIAAAAgYAAAAAAAAA="/>
              </a:ext>
            </a:extLst>
          </p:cNvSpPr>
          <p:nvPr>
            <p:ph idx="3"/>
          </p:nvPr>
        </p:nvSpPr>
        <p:spPr>
          <a:xfrm>
            <a:off x="4646930" y="1534795"/>
            <a:ext cx="4039870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WHAAAYQ0AAHA1AACwJQAAEAAAACYAAAAIAAAAAYAAAAAAAAA="/>
              </a:ext>
            </a:extLst>
          </p:cNvSpPr>
          <p:nvPr>
            <p:ph idx="4"/>
          </p:nvPr>
        </p:nvSpPr>
        <p:spPr>
          <a:xfrm>
            <a:off x="4646930" y="2174875"/>
            <a:ext cx="4039870" cy="39516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ycAAPAPAABZ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34DA912-5CAE-185F-E0F5-AA0AE7BB16FF}" type="datetime1">
              <a:t>1/16/2023</a:t>
            </a:fld>
            <a:endParaRPr/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y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y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34DBE3A-74AE-1848-E0F5-821DF0BB16D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solidFill>
          <a:srgbClr val="D2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AEAAHA1AAC4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8BAS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ycAAPAPAABZ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34D902B-65AE-1866-E0F5-9333DEBB16C6}" type="datetime1">
              <a:t>1/16/2023</a:t>
            </a:fld>
            <a:endParaRPr/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y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y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34DC8B7-F9AE-183E-E0F5-0F6B86BB165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rgbClr val="D2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AARw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ycAAPAPAABZ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34DC65B-15AE-1830-E0F5-E36588BB16B6}" type="datetime1">
              <a:t>1/16/2023</a:t>
            </a:fld>
            <a:endParaRPr/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AA/P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y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I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y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34DF0A9-E7AE-1806-E0F5-1153BEBB164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bg>
      <p:bgPr>
        <a:solidFill>
          <a:srgbClr val="D2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rgEAAFIVAADUCAAAEAAAACYAAAAIAAAAgYAAAAAAAAA="/>
              </a:ext>
            </a:extLst>
          </p:cNvSpPr>
          <p:nvPr>
            <p:ph type="title"/>
          </p:nvPr>
        </p:nvSpPr>
        <p:spPr>
          <a:xfrm>
            <a:off x="457200" y="273050"/>
            <a:ext cx="3008630" cy="116205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wAY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+FQAArgEAAHA1AACwJQAAEAAAACYAAAAIAAAAAYAAAAAAAAA="/>
              </a:ext>
            </a:extLst>
          </p:cNvSpPr>
          <p:nvPr>
            <p:ph idx="1"/>
          </p:nvPr>
        </p:nvSpPr>
        <p:spPr>
          <a:xfrm>
            <a:off x="3575050" y="273050"/>
            <a:ext cx="5111750" cy="58534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1AgAAFIVAACwJQAAEAAAACYAAAAIAAAAAYAAAAAAAAA="/>
              </a:ext>
            </a:extLst>
          </p:cNvSpPr>
          <p:nvPr>
            <p:ph idx="2"/>
          </p:nvPr>
        </p:nvSpPr>
        <p:spPr>
          <a:xfrm>
            <a:off x="457200" y="1435100"/>
            <a:ext cx="3008630" cy="46913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Y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ycAAPAPAABZ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34D8CDE-90AE-187A-E0F5-662FC2BB1633}" type="datetime1">
              <a:t>1/16/2023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y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B7/Hy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y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34DF86D-23AE-180E-E0F5-D55BB6BB168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bg>
      <p:bgPr>
        <a:solidFill>
          <a:srgbClr val="D2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GCwAAiB0AAMYsAAAEIQAAEAAAACYAAAAIAAAAgYAAAAAAAAA="/>
              </a:ext>
            </a:extLst>
          </p:cNvSpPr>
          <p:nvPr>
            <p:ph type="title"/>
          </p:nvPr>
        </p:nvSpPr>
        <p:spPr>
          <a:xfrm>
            <a:off x="1791970" y="4800600"/>
            <a:ext cx="5486400" cy="56642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4Ad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GCwAAxgMAAMYsAAAWHQAAEAAAACYAAAAIAAAAAYAAAAAAAAA="/>
              </a:ext>
            </a:extLst>
          </p:cNvSpPr>
          <p:nvPr>
            <p:ph idx="1"/>
          </p:nvPr>
        </p:nvSpPr>
        <p:spPr>
          <a:xfrm>
            <a:off x="1791970" y="61341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GCwAABCEAAMYsAAD4JQAAEAAAACYAAAAIAAAAAYAAAAAAAAA="/>
              </a:ext>
            </a:extLst>
          </p:cNvSpPr>
          <p:nvPr>
            <p:ph idx="2"/>
          </p:nvPr>
        </p:nvSpPr>
        <p:spPr>
          <a:xfrm>
            <a:off x="1791970" y="5367020"/>
            <a:ext cx="5486400" cy="8051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KluAw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ycAAPAPAABZKQAAEAAAACYAAAAIAAAAAAAAAAAAAAA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34DA07C-32AE-1856-E0F5-C403EEBB1691}" type="datetime1">
              <a:t>1/16/2023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KPAw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y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RASY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y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34DC633-7DAE-1830-E0F5-8B6588BB16D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Default design">
    <p:bg>
      <p:bgPr>
        <a:solidFill>
          <a:srgbClr val="D2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AEAAHA1AAC4CAAAEAAAACYAAAAIAAAA//////////8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MAe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CYAAAAIAAAA//////////8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ycAAPAPAABZKQAAEAAAACYAAAAIAAAA//////////8="/>
              </a:ext>
            </a:extLst>
          </p:cNvSpPr>
          <p:nvPr>
            <p:ph type="dt" sz="quarter" idx="2"/>
          </p:nvPr>
        </p:nvSpPr>
        <p:spPr>
          <a:xfrm>
            <a:off x="457200" y="6356985"/>
            <a:ext cx="213360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fld id="{434DC0FC-B2AE-1836-E0F5-44638EBB1611}" type="datetime1">
              <a:t>1/16/2023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ycAAAglAABZKQAAEAAAACYAAAAIAAAA//////////8="/>
              </a:ext>
            </a:extLst>
          </p:cNvSpPr>
          <p:nvPr>
            <p:ph type="ftr" sz="quarter" idx="3"/>
          </p:nvPr>
        </p:nvSpPr>
        <p:spPr>
          <a:xfrm>
            <a:off x="3124200" y="6356985"/>
            <a:ext cx="289560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ycAAHA1AABZKQAAEAAAACYAAAAIAAAA//////////8="/>
              </a:ext>
            </a:extLst>
          </p:cNvSpPr>
          <p:nvPr>
            <p:ph type="sldNum" sz="quarter" idx="4"/>
          </p:nvPr>
        </p:nvSpPr>
        <p:spPr>
          <a:xfrm>
            <a:off x="6553200" y="6356985"/>
            <a:ext cx="213360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4DB56C-22AE-1843-E0F5-D416FBBB1681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marR="0" indent="0" algn="ctr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spc="0" baseline="0">
          <a:solidFill>
            <a:schemeClr val="tx2"/>
          </a:solidFill>
          <a:effectLst/>
          <a:latin typeface="Calibri" pitchFamily="2" charset="0"/>
          <a:ea typeface="SimSun" charset="0"/>
          <a:cs typeface="Times New Roman" pitchFamily="1" charset="0"/>
        </a:defRPr>
      </a:lvl1pPr>
      <a:lvl2pPr marL="457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2pPr>
      <a:lvl3pPr marL="914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3pPr>
      <a:lvl4pPr marL="1371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4pPr>
      <a:lvl5pPr marL="18288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5pPr>
      <a:lvl6pPr marL="22860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6pPr>
      <a:lvl7pPr marL="2743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7pPr>
      <a:lvl8pPr marL="3200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8pPr>
      <a:lvl9pPr marL="3657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9pPr>
    </p:titleStyle>
    <p:bodyStyle>
      <a:lvl1pPr marL="342900" marR="0" indent="-3429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1pPr>
      <a:lvl2pPr marL="742950" marR="0" indent="-28575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2pPr>
      <a:lvl3pPr marL="11430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3pPr>
      <a:lvl4pPr marL="16002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4pPr>
      <a:lvl5pPr marL="20574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5pPr>
      <a:lvl6pPr marL="25146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6pPr>
      <a:lvl7pPr marL="29718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7pPr>
      <a:lvl8pPr marL="34290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8pPr>
      <a:lvl9pPr marL="3886200" marR="0" indent="-228600" algn="l" defTabSz="44958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9pPr>
    </p:bodyStyle>
    <p:otherStyle>
      <a:lvl1pPr marL="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1pPr>
      <a:lvl2pPr marL="457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2pPr>
      <a:lvl3pPr marL="914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3pPr>
      <a:lvl4pPr marL="1371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4pPr>
      <a:lvl5pPr marL="18288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5pPr>
      <a:lvl6pPr marL="22860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6pPr>
      <a:lvl7pPr marL="27432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7pPr>
      <a:lvl8pPr marL="32004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8pPr>
      <a:lvl9pPr marL="3657600" marR="0" indent="0" algn="l" defTabSz="44958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1MnUU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Gg0AANAvAAAmFgAAEAAAACYAAAAIAAAAgYAAAAAAAAA="/>
              </a:ext>
            </a:extLst>
          </p:cNvSpPr>
          <p:nvPr>
            <p:ph type="ctrTitle"/>
          </p:nvPr>
        </p:nvSpPr>
        <p:spPr>
          <a:xfrm>
            <a:off x="0" y="2129790"/>
            <a:ext cx="7772400" cy="1470660"/>
          </a:xfrm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pPr>
              <a:defRPr>
                <a:solidFill>
                  <a:srgbClr val="00007F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VGb24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BMBQ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86740"/>
          </a:xfrm>
        </p:spPr>
        <p:txBody>
          <a:bodyPr/>
          <a:lstStyle/>
          <a:p>
            <a:pPr>
              <a:defRPr sz="24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1 -</a:t>
            </a:r>
            <a:r>
              <a:rPr b="0"/>
              <a:t> </a:t>
            </a:r>
            <a:r>
              <a:rPr sz="1800" b="0">
                <a:solidFill>
                  <a:srgbClr val="00007F"/>
                </a:solidFill>
              </a:rPr>
              <a:t>Reduce Speed to Increase Safety</a:t>
            </a:r>
            <a:endParaRPr sz="1800" b="0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8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TAUAAHA1AACcKAAAEAAAACYAAAAIAAAAAQAAAAAAAAA="/>
              </a:ext>
            </a:extLst>
          </p:cNvSpPr>
          <p:nvPr>
            <p:ph type="body" idx="1"/>
          </p:nvPr>
        </p:nvSpPr>
        <p:spPr>
          <a:xfrm>
            <a:off x="457200" y="861060"/>
            <a:ext cx="8229600" cy="5740400"/>
          </a:xfrm>
        </p:spPr>
        <p:txBody>
          <a:bodyPr/>
          <a:lstStyle/>
          <a:p>
            <a:pPr marL="0" indent="0">
              <a:buNone/>
            </a:pPr>
            <a:r>
              <a:rPr sz="1800" b="1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2.	Improve warning signs &amp; road markings </a:t>
            </a:r>
            <a:endParaRPr sz="1600">
              <a:solidFill>
                <a:srgbClr val="FF0000"/>
              </a:solidFill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  <a:p>
            <a:pPr marL="431800" lvl="1" indent="0" defTabSz="449580">
              <a:buFont typeface="Wingdings" pitchFamily="2" charset="2"/>
              <a:buChar char=""/>
              <a:tabLst>
                <a:tab pos="0" algn="l"/>
              </a:tabLst>
              <a:defRPr sz="1600">
                <a:solidFill>
                  <a:srgbClr val="007F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Road marking - 30/40mph roundels on buff/red surface dressing </a:t>
            </a:r>
          </a:p>
          <a:p>
            <a:pPr marL="431800" lvl="1" indent="0" defTabSz="449580">
              <a:buFont typeface="Wingdings" pitchFamily="2" charset="2"/>
              <a:buChar char=""/>
              <a:tabLst>
                <a:tab pos="0" algn="l"/>
              </a:tabLst>
              <a:defRPr sz="1600">
                <a:solidFill>
                  <a:srgbClr val="007F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Sharp deviation / bollards on bends at Phocle Green/Old Gore</a:t>
            </a:r>
          </a:p>
          <a:p>
            <a:pPr marL="431800" lvl="1" indent="0" defTabSz="449580">
              <a:buFont typeface="Wingdings" pitchFamily="2" charset="2"/>
              <a:buChar char=""/>
              <a:tabLst>
                <a:tab pos="0" algn="l"/>
              </a:tabLst>
              <a:defRPr sz="1600">
                <a:solidFill>
                  <a:srgbClr val="007F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SLOW road markings on approach to crossroads &amp; bends at Phocle Green</a:t>
            </a:r>
          </a:p>
          <a:p>
            <a:pPr marL="431800" lvl="1" indent="0" defTabSz="449580">
              <a:buFont typeface="Wingdings" pitchFamily="2" charset="2"/>
              <a:buChar char=""/>
              <a:tabLst>
                <a:tab pos="0" algn="l"/>
              </a:tabLst>
              <a:defRPr sz="1600">
                <a:solidFill>
                  <a:srgbClr val="007F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Road narrows at The Crews </a:t>
            </a:r>
          </a:p>
          <a:p>
            <a:pPr marL="431800" lvl="1" indent="0" defTabSz="449580">
              <a:buFont typeface="Wingdings" pitchFamily="2" charset="2"/>
              <a:buChar char=""/>
              <a:tabLst>
                <a:tab pos="0" algn="l"/>
              </a:tabLst>
              <a:defRPr sz="1600">
                <a:solidFill>
                  <a:srgbClr val="007F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Pedestrians - No footway</a:t>
            </a:r>
          </a:p>
          <a:p>
            <a:pPr marL="431800" lvl="1" indent="0" defTabSz="449580">
              <a:buFont typeface="Wingdings" pitchFamily="2" charset="2"/>
              <a:buChar char=""/>
              <a:tabLst>
                <a:tab pos="0" algn="l"/>
              </a:tabLst>
              <a:defRPr sz="1600">
                <a:solidFill>
                  <a:srgbClr val="007F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MiQAAA8aAABwNQAA4ic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883910" y="4236085"/>
            <a:ext cx="2802890" cy="22472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B0f9CVYrUyP4RZBHcgodS/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TAUAACgSAAABDgAAQBw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" y="2951480"/>
            <a:ext cx="1415415" cy="16408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3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7ykAAJYRAAAdMgAAuBgAABAAAAAmAAAACAAAAP//////////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6816725" y="2858770"/>
            <a:ext cx="1329690" cy="11595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4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DEGuCDbezAv0mWdlnMRui/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IwQAAN0dAAASFgAAFCQAABAAAAAmAAAACAAAAP//////////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672465" y="4854575"/>
            <a:ext cx="2915285" cy="10102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5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Cg+7mf+7kZQLlwV98k7yN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SRoAANARAADfHwAArhUAABAAAAAmAAAACAAAAP//////////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4272915" y="2895600"/>
            <a:ext cx="908050" cy="6286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6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ofdInfZIgQJZYiZVYiRl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PxAAAPsQAACSFgAAgxYAABAAAAAmAAAACAAAAP//////////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2640965" y="2760345"/>
            <a:ext cx="1028065" cy="8991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7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URVEURdENQPjVmEgPVCt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zg8AAD0XAACOFgAA7xkAABAAAAAmAAAACAAAAP//////////"/>
              </a:ext>
            </a:extLst>
          </p:cNvPicPr>
          <p:nvPr/>
        </p:nvPicPr>
        <p:blipFill>
          <a:blip r:embed="rId8"/>
          <a:stretch>
            <a:fillRect/>
          </a:stretch>
        </p:blipFill>
        <p:spPr>
          <a:xfrm rot="38697">
            <a:off x="2569210" y="3777615"/>
            <a:ext cx="1097280" cy="4381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8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CoToZDLXvqPwAAAAAAAPA/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FyMAAEsTAAC3JgAAAxcAABAAAAAmAAAACAAAAP//////////"/>
              </a:ext>
            </a:extLst>
          </p:cNvPicPr>
          <p:nvPr/>
        </p:nvPicPr>
        <p:blipFill>
          <a:blip r:embed="rId9"/>
          <a:stretch>
            <a:fillRect/>
          </a:stretch>
        </p:blipFill>
        <p:spPr>
          <a:xfrm>
            <a:off x="5704205" y="3136265"/>
            <a:ext cx="589280" cy="6045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9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CrqqqqqqrSP7aFbWFb2MY/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khYAALgYAACXIwAAViIAABAAAAAmAAAACAAAAP//////////"/>
              </a:ext>
            </a:extLst>
          </p:cNvPicPr>
          <p:nvPr/>
        </p:nvPicPr>
        <p:blipFill>
          <a:blip r:embed="rId10"/>
          <a:stretch>
            <a:fillRect/>
          </a:stretch>
        </p:blipFill>
        <p:spPr>
          <a:xfrm>
            <a:off x="3669030" y="4018280"/>
            <a:ext cx="2116455" cy="15633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DbB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14985"/>
          </a:xfrm>
        </p:spPr>
        <p:txBody>
          <a:bodyPr/>
          <a:lstStyle/>
          <a:p>
            <a:pPr>
              <a:defRPr sz="24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2 - </a:t>
            </a:r>
            <a:r>
              <a:rPr sz="1800" b="0">
                <a:solidFill>
                  <a:srgbClr val="00007F"/>
                </a:solidFill>
              </a:rPr>
              <a:t>Speed &amp; Safety support measures</a:t>
            </a:r>
            <a:endParaRPr sz="1800" b="0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2wQAAHA1AACwJQAAEAAAACYAAAAIAAAAAQAAAAAAAAA="/>
              </a:ext>
            </a:extLst>
          </p:cNvSpPr>
          <p:nvPr>
            <p:ph type="body" idx="1"/>
          </p:nvPr>
        </p:nvSpPr>
        <p:spPr>
          <a:xfrm>
            <a:off x="457200" y="789305"/>
            <a:ext cx="8229600" cy="5337175"/>
          </a:xfrm>
        </p:spPr>
        <p:txBody>
          <a:bodyPr/>
          <a:lstStyle/>
          <a:p>
            <a:pPr marL="0" lvl="1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3. Install radar speed signs - </a:t>
            </a:r>
            <a:r>
              <a:rPr sz="1600" b="0"/>
              <a:t>solar powered</a:t>
            </a:r>
          </a:p>
          <a:p>
            <a:pPr marL="431800" lvl="1" indent="0" defTabSz="449580">
              <a:buFont typeface="Wingdings" pitchFamily="2" charset="2"/>
              <a:buChar char=""/>
              <a:tabLst>
                <a:tab pos="0" algn="l"/>
              </a:tabLst>
              <a:defRPr sz="1600">
                <a:solidFill>
                  <a:srgbClr val="007F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Feasibility and suitable locations - consult BBLP &amp; HCC Highways Engineers</a:t>
            </a:r>
          </a:p>
          <a:p>
            <a:pPr marL="431800" lvl="1" indent="0" defTabSz="449580">
              <a:buFont typeface="Wingdings" pitchFamily="2" charset="2"/>
              <a:buChar char=""/>
              <a:tabLst>
                <a:tab pos="0" algn="l"/>
              </a:tabLst>
              <a:defRPr sz="1600">
                <a:solidFill>
                  <a:srgbClr val="FF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Installation costs unknown </a:t>
            </a:r>
          </a:p>
          <a:p>
            <a:pPr marL="431800" lvl="1" indent="0" defTabSz="449580">
              <a:buFont typeface="Wingdings" pitchFamily="2" charset="2"/>
              <a:buChar char=""/>
              <a:tabLst>
                <a:tab pos="0" algn="l"/>
              </a:tabLst>
              <a:defRPr sz="1600">
                <a:solidFill>
                  <a:srgbClr val="FF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Ongoing costs - discussed with Chairman - budget - insurance</a:t>
            </a:r>
          </a:p>
          <a:p>
            <a:pPr marL="431800" lvl="1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 sz="1600" b="0">
                <a:solidFill>
                  <a:srgbClr val="0000FF"/>
                </a:solidFill>
              </a:rPr>
              <a:t>Approx. £5,000 per unit</a:t>
            </a:r>
          </a:p>
          <a:p>
            <a:pPr marL="431800" lvl="1" indent="0">
              <a:buNone/>
              <a:defRPr sz="1600">
                <a:solidFill>
                  <a:srgbClr val="0000FF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600" b="0">
              <a:solidFill>
                <a:srgbClr val="0000FF"/>
              </a:solidFill>
            </a:endParaRPr>
          </a:p>
          <a:p>
            <a:pPr marL="431800" lvl="1" indent="0">
              <a:buNone/>
              <a:defRPr sz="1600">
                <a:solidFill>
                  <a:srgbClr val="0000FF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600" b="0">
              <a:solidFill>
                <a:srgbClr val="0000FF"/>
              </a:solidFill>
            </a:endParaRPr>
          </a:p>
          <a:p>
            <a:pPr marL="431800" lvl="1" indent="0">
              <a:buNone/>
              <a:defRPr sz="1600">
                <a:solidFill>
                  <a:srgbClr val="0000FF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600" b="0">
              <a:solidFill>
                <a:srgbClr val="0000FF"/>
              </a:solidFill>
            </a:endParaRP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EAcAAK8NAACaGQAA/SY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148080" y="2224405"/>
            <a:ext cx="3013710" cy="41135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1"/>
          <p:cNvSpPr txBox="1">
            <a:extLst>
              <a:ext uri="smNativeData">
                <pr:smNativeData xmlns:pr="smNativeData" xmlns:p14="http://schemas.microsoft.com/office/powerpoint/2010/main" xmlns="" val="SMDATA_13_gqTBYx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JgKAAD/fwAA/38AAAAAAAAJAAAABAAAAP8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EHgAA3RMAAMMyAACtGQAAECAAACYAAAAIAAAA//////////8="/>
              </a:ext>
            </a:extLst>
          </p:cNvSpPr>
          <p:nvPr/>
        </p:nvSpPr>
        <p:spPr>
          <a:xfrm>
            <a:off x="4879340" y="3228975"/>
            <a:ext cx="3372485" cy="9448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buFont typeface="Wingdings" pitchFamily="2" charset="2"/>
              <a:buChar char=""/>
              <a:defRPr sz="1400">
                <a:solidFill>
                  <a:schemeClr val="accent5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2yr guarantee on parts &amp; labour</a:t>
            </a:r>
          </a:p>
          <a:p>
            <a:pPr>
              <a:buFont typeface="Wingdings" pitchFamily="2" charset="2"/>
              <a:buChar char=""/>
              <a:defRPr sz="1400">
                <a:solidFill>
                  <a:schemeClr val="accent5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6mths on battery</a:t>
            </a:r>
          </a:p>
          <a:p>
            <a:pPr>
              <a:buFont typeface="Wingdings" pitchFamily="2" charset="2"/>
              <a:buChar char=""/>
              <a:defRPr sz="1400">
                <a:solidFill>
                  <a:schemeClr val="accent5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warranty does not cover vandalism, impact damage, theft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DbB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14985"/>
          </a:xfrm>
        </p:spPr>
        <p:txBody>
          <a:bodyPr/>
          <a:lstStyle/>
          <a:p>
            <a:pPr>
              <a:defRPr sz="24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2 - </a:t>
            </a:r>
            <a:r>
              <a:rPr sz="1800" b="0"/>
              <a:t>Speed &amp; Safety support measures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lsZT4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2wQAAHA1AAAwKgAAEAAAACYAAAAIAAAAAQAAAAAAAAA="/>
              </a:ext>
            </a:extLst>
          </p:cNvSpPr>
          <p:nvPr>
            <p:ph type="body" idx="1"/>
          </p:nvPr>
        </p:nvSpPr>
        <p:spPr>
          <a:xfrm>
            <a:off x="457200" y="789305"/>
            <a:ext cx="8229600" cy="6068695"/>
          </a:xfrm>
        </p:spPr>
        <p:txBody>
          <a:bodyPr/>
          <a:lstStyle/>
          <a:p>
            <a:pPr marL="0" lvl="1" indent="0" defTabSz="449580">
              <a:buNone/>
              <a:tabLst>
                <a:tab pos="0" algn="l"/>
              </a:tabLst>
              <a:defRPr sz="1800" b="1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4.	Install white gates at village gateways</a:t>
            </a:r>
          </a:p>
          <a:p>
            <a:pPr marL="431800" lvl="1" indent="0" defTabSz="449580">
              <a:buFont typeface="Wingdings" pitchFamily="2" charset="2"/>
              <a:buChar char=""/>
              <a:tabLst>
                <a:tab pos="0" algn="l"/>
              </a:tabLst>
              <a:defRPr sz="1600">
                <a:solidFill>
                  <a:srgbClr val="007F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Provides visual indication that drivers are entering a village area</a:t>
            </a:r>
          </a:p>
          <a:p>
            <a:pPr marL="0" indent="0">
              <a:buNone/>
            </a:pPr>
            <a:r>
              <a:rPr sz="1600">
                <a:solidFill>
                  <a:srgbClr val="00007F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	Approx. £5000 to purchase 4 pairs of 1m wide gates</a:t>
            </a:r>
          </a:p>
          <a:p>
            <a:pPr marL="0" indent="0">
              <a:buNone/>
              <a:defRPr sz="1600">
                <a:solidFill>
                  <a:srgbClr val="00007F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600">
              <a:solidFill>
                <a:srgbClr val="00007F"/>
              </a:solidFill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  <a:p>
            <a:pPr marL="0" indent="0">
              <a:buNone/>
              <a:defRPr sz="1600">
                <a:solidFill>
                  <a:srgbClr val="00007F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600">
              <a:solidFill>
                <a:srgbClr val="00007F"/>
              </a:solidFill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  <a:p>
            <a:pPr>
              <a:defRPr sz="1600">
                <a:solidFill>
                  <a:srgbClr val="00007F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600">
              <a:solidFill>
                <a:srgbClr val="00007F"/>
              </a:solidFill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  <a:p>
            <a:pPr>
              <a:defRPr sz="1600">
                <a:solidFill>
                  <a:srgbClr val="00007F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600">
              <a:solidFill>
                <a:srgbClr val="00007F"/>
              </a:solidFill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5wUAAEkLAAALGgAAZBo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959485" y="1834515"/>
            <a:ext cx="3274060" cy="24555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dR4AACkLAADDMgAAZBo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951095" y="1814195"/>
            <a:ext cx="3300730" cy="24758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3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RnrR30zjA/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VRAAACkZAACGJQAADSkAABAAAAAmAAAACAAAAP//////////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2654935" y="4090035"/>
            <a:ext cx="3444875" cy="25831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DbB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14985"/>
          </a:xfrm>
        </p:spPr>
        <p:txBody>
          <a:bodyPr/>
          <a:lstStyle/>
          <a:p>
            <a:pPr>
              <a:defRPr sz="24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3 - </a:t>
            </a:r>
            <a:r>
              <a:rPr sz="1800" b="0">
                <a:solidFill>
                  <a:srgbClr val="00007F"/>
                </a:solidFill>
              </a:rPr>
              <a:t>Traffic calming</a:t>
            </a:r>
            <a:endParaRPr sz="1800" b="0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2wQAAHA1AAANKQAAEAAAACYAAAAIAAAAAQAAAAAAAAA="/>
              </a:ext>
            </a:extLst>
          </p:cNvSpPr>
          <p:nvPr>
            <p:ph type="body" idx="1"/>
          </p:nvPr>
        </p:nvSpPr>
        <p:spPr>
          <a:xfrm>
            <a:off x="457200" y="789305"/>
            <a:ext cx="8229600" cy="5883910"/>
          </a:xfrm>
        </p:spPr>
        <p:txBody>
          <a:bodyPr/>
          <a:lstStyle/>
          <a:p>
            <a:pPr marL="0" lvl="1" indent="0" defTabSz="449580">
              <a:buNone/>
              <a:tabLst>
                <a:tab pos="0" algn="l"/>
              </a:tabLst>
              <a:defRPr b="1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 sz="1800"/>
              <a:t>5</a:t>
            </a:r>
            <a:r>
              <a:t>.	</a:t>
            </a:r>
            <a:r>
              <a:rPr sz="1800"/>
              <a:t>Add white kerb line &amp; remove centre white line</a:t>
            </a:r>
            <a:r>
              <a:t> </a:t>
            </a:r>
            <a:r>
              <a:rPr sz="1800"/>
              <a:t>marking</a:t>
            </a:r>
            <a:r>
              <a:t>.</a:t>
            </a:r>
          </a:p>
          <a:p>
            <a:pPr marL="431800" lvl="1" indent="0" defTabSz="449580">
              <a:buFont typeface="Wingdings" pitchFamily="2" charset="2"/>
              <a:buChar char=""/>
              <a:tabLst>
                <a:tab pos="0" algn="l"/>
              </a:tabLst>
              <a:defRPr sz="1600">
                <a:solidFill>
                  <a:srgbClr val="007F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Visually reduces road width creating more cautious approach</a:t>
            </a:r>
          </a:p>
          <a:p>
            <a:pPr marL="431800" indent="0">
              <a:buFont typeface="Wingdings" pitchFamily="2" charset="2"/>
              <a:buChar char=""/>
            </a:pPr>
            <a:r>
              <a:rPr sz="1600">
                <a:solidFill>
                  <a:srgbClr val="007F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Review road &amp; junction suitability </a:t>
            </a:r>
          </a:p>
          <a:p>
            <a:pPr marL="774700">
              <a:buFont typeface="Wingdings" charset="2"/>
              <a:buChar char=""/>
              <a:defRPr sz="1600">
                <a:solidFill>
                  <a:srgbClr val="FF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600">
              <a:solidFill>
                <a:srgbClr val="007F00"/>
              </a:solidFill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  <a:p>
            <a:pPr marL="774700">
              <a:buFont typeface="Wingdings" charset="2"/>
              <a:buChar char=""/>
              <a:defRPr sz="1600">
                <a:solidFill>
                  <a:srgbClr val="FF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600">
              <a:solidFill>
                <a:srgbClr val="007F00"/>
              </a:solidFill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+QMAAFwMAABlFwAA7Ro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" y="2009140"/>
            <a:ext cx="3157220" cy="23679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5h4AAFwMAADDMgAAQRs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022850" y="2009140"/>
            <a:ext cx="3228975" cy="24212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3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tg4AAGUXAAAUJQAAKygAABAAAAAmAAAACAAAAP//////////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2391410" y="3803015"/>
            <a:ext cx="3636010" cy="27266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DbB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14985"/>
          </a:xfrm>
        </p:spPr>
        <p:txBody>
          <a:bodyPr/>
          <a:lstStyle/>
          <a:p>
            <a:pPr>
              <a:defRPr sz="24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3 - </a:t>
            </a:r>
            <a:r>
              <a:rPr sz="1800" b="0">
                <a:solidFill>
                  <a:srgbClr val="00007F"/>
                </a:solidFill>
              </a:rPr>
              <a:t>Traffic calming</a:t>
            </a:r>
            <a:endParaRPr sz="1800" b="0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2wQAAHA1AACwJQAAEAAAACYAAAAIAAAAAQAAAAAAAAA="/>
              </a:ext>
            </a:extLst>
          </p:cNvSpPr>
          <p:nvPr>
            <p:ph type="body" idx="1"/>
          </p:nvPr>
        </p:nvSpPr>
        <p:spPr>
          <a:xfrm>
            <a:off x="457200" y="789305"/>
            <a:ext cx="8229600" cy="5337175"/>
          </a:xfrm>
        </p:spPr>
        <p:txBody>
          <a:bodyPr/>
          <a:lstStyle/>
          <a:p>
            <a:pPr marL="0" indent="0">
              <a:buNone/>
              <a:defRPr b="1"/>
            </a:pPr>
            <a:r>
              <a:rPr sz="1800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5</a:t>
            </a:r>
            <a:r>
              <a:rPr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.	</a:t>
            </a:r>
            <a:r>
              <a:rPr sz="1800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Add white kerb line &amp; remove centre white line</a:t>
            </a:r>
            <a:r>
              <a:rPr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 </a:t>
            </a:r>
            <a:r>
              <a:rPr sz="1800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marking</a:t>
            </a:r>
            <a:r>
              <a:rPr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.</a:t>
            </a:r>
          </a:p>
          <a:p>
            <a:pPr marL="0" indent="0">
              <a:buNone/>
              <a:defRPr b="1"/>
            </a:pPr>
            <a:r>
              <a:rPr sz="1800">
                <a:latin typeface="Comic Sans MS" pitchFamily="4" charset="0"/>
                <a:ea typeface="Comic Sans MS" pitchFamily="4" charset="0"/>
                <a:cs typeface="Comic Sans MS" pitchFamily="4" charset="0"/>
              </a:rPr>
              <a:t>6</a:t>
            </a:r>
            <a:r>
              <a:t>.</a:t>
            </a:r>
            <a:r>
              <a:rPr sz="1800">
                <a:latin typeface="Comic Sans MS" pitchFamily="4" charset="0"/>
                <a:ea typeface="Comic Sans MS" pitchFamily="4" charset="0"/>
                <a:cs typeface="Comic Sans MS" pitchFamily="4" charset="0"/>
              </a:rPr>
              <a:t>	Install ‘rumble strips’ at village boundaries</a:t>
            </a:r>
            <a:r>
              <a:rPr sz="1800" b="0">
                <a:latin typeface="Comic Sans MS" pitchFamily="4" charset="0"/>
                <a:ea typeface="Comic Sans MS" pitchFamily="4" charset="0"/>
                <a:cs typeface="Comic Sans MS" pitchFamily="4" charset="0"/>
              </a:rPr>
              <a:t>.</a:t>
            </a:r>
            <a:endParaRPr sz="1800"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800"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800"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DbB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14985"/>
          </a:xfrm>
        </p:spPr>
        <p:txBody>
          <a:bodyPr/>
          <a:lstStyle/>
          <a:p>
            <a:pPr>
              <a:defRPr sz="24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3 - </a:t>
            </a:r>
            <a:r>
              <a:rPr sz="1800" b="0">
                <a:solidFill>
                  <a:srgbClr val="00007F"/>
                </a:solidFill>
              </a:rPr>
              <a:t>Traffic calming</a:t>
            </a:r>
            <a:endParaRPr sz="1800" b="0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9sZT4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2wQAAHA1AACwJQAAEAAAACYAAAAIAAAAAQAAAAAAAAA="/>
              </a:ext>
            </a:extLst>
          </p:cNvSpPr>
          <p:nvPr>
            <p:ph type="body" idx="1"/>
          </p:nvPr>
        </p:nvSpPr>
        <p:spPr>
          <a:xfrm>
            <a:off x="457200" y="789305"/>
            <a:ext cx="8229600" cy="5337175"/>
          </a:xfrm>
        </p:spPr>
        <p:txBody>
          <a:bodyPr/>
          <a:lstStyle/>
          <a:p>
            <a:pPr marL="0" indent="0">
              <a:buNone/>
              <a:defRPr b="1"/>
            </a:pPr>
            <a:r>
              <a:rPr sz="1800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5</a:t>
            </a:r>
            <a:r>
              <a:rPr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.	</a:t>
            </a:r>
            <a:r>
              <a:rPr sz="1800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Add white kerb line &amp; remove centre white line</a:t>
            </a:r>
            <a:r>
              <a:rPr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 </a:t>
            </a:r>
            <a:r>
              <a:rPr sz="1800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marking</a:t>
            </a:r>
            <a:r>
              <a:rPr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.</a:t>
            </a:r>
          </a:p>
          <a:p>
            <a:pPr marL="0" indent="0">
              <a:buNone/>
              <a:defRPr b="1"/>
            </a:pPr>
            <a:r>
              <a:rPr sz="1800">
                <a:latin typeface="Comic Sans MS" pitchFamily="4" charset="0"/>
                <a:ea typeface="Comic Sans MS" pitchFamily="4" charset="0"/>
                <a:cs typeface="Comic Sans MS" pitchFamily="4" charset="0"/>
              </a:rPr>
              <a:t>6</a:t>
            </a:r>
            <a:r>
              <a:t>.</a:t>
            </a:r>
            <a:r>
              <a:rPr sz="1800">
                <a:latin typeface="Comic Sans MS" pitchFamily="4" charset="0"/>
                <a:ea typeface="Comic Sans MS" pitchFamily="4" charset="0"/>
                <a:cs typeface="Comic Sans MS" pitchFamily="4" charset="0"/>
              </a:rPr>
              <a:t>	Install ‘rumble strips’ at village boundaries.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800"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7.	Restrict junction widths - </a:t>
            </a:r>
          </a:p>
          <a:p>
            <a:pPr marL="504190" indent="-36195">
              <a:buFont typeface="Wingdings" pitchFamily="2" charset="2"/>
              <a:buChar char=""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turn onto B4224 Bromsash Road</a:t>
            </a:r>
          </a:p>
          <a:p>
            <a:pPr marL="467995" lvl="1" indent="0">
              <a:buFont typeface="Wingdings" pitchFamily="2" charset="2"/>
              <a:buChar char=""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By road markings or alter kerb 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Lxq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DbB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14985"/>
          </a:xfrm>
        </p:spPr>
        <p:txBody>
          <a:bodyPr/>
          <a:lstStyle/>
          <a:p>
            <a:pPr>
              <a:defRPr sz="24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3 - </a:t>
            </a:r>
            <a:r>
              <a:rPr sz="1800" b="0">
                <a:solidFill>
                  <a:srgbClr val="00007F"/>
                </a:solidFill>
              </a:rPr>
              <a:t>Traffic calming</a:t>
            </a:r>
            <a:endParaRPr sz="1800" b="0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2wQAAHA1AACwJQAAEAAAACYAAAAIAAAAAQAAAAAAAAA="/>
              </a:ext>
            </a:extLst>
          </p:cNvSpPr>
          <p:nvPr>
            <p:ph type="body" idx="1"/>
          </p:nvPr>
        </p:nvSpPr>
        <p:spPr>
          <a:xfrm>
            <a:off x="457200" y="789305"/>
            <a:ext cx="8229600" cy="5337175"/>
          </a:xfrm>
        </p:spPr>
        <p:txBody>
          <a:bodyPr/>
          <a:lstStyle/>
          <a:p>
            <a:pPr marL="0" indent="0">
              <a:buNone/>
              <a:defRPr b="1"/>
            </a:pPr>
            <a:r>
              <a:rPr sz="1800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5</a:t>
            </a:r>
            <a:r>
              <a:rPr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.	</a:t>
            </a:r>
            <a:r>
              <a:rPr sz="1800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Add white kerb line &amp; remove centre white line</a:t>
            </a:r>
            <a:r>
              <a:rPr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 </a:t>
            </a:r>
            <a:r>
              <a:rPr sz="1800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marking</a:t>
            </a:r>
            <a:r>
              <a:rPr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.</a:t>
            </a:r>
          </a:p>
          <a:p>
            <a:pPr marL="0" indent="0">
              <a:buNone/>
              <a:defRPr b="1"/>
            </a:pPr>
            <a:r>
              <a:rPr sz="1800">
                <a:latin typeface="Comic Sans MS" pitchFamily="4" charset="0"/>
                <a:ea typeface="Comic Sans MS" pitchFamily="4" charset="0"/>
                <a:cs typeface="Comic Sans MS" pitchFamily="4" charset="0"/>
              </a:rPr>
              <a:t>6</a:t>
            </a:r>
            <a:r>
              <a:t>.</a:t>
            </a:r>
            <a:r>
              <a:rPr sz="1800">
                <a:latin typeface="Comic Sans MS" pitchFamily="4" charset="0"/>
                <a:ea typeface="Comic Sans MS" pitchFamily="4" charset="0"/>
                <a:cs typeface="Comic Sans MS" pitchFamily="4" charset="0"/>
              </a:rPr>
              <a:t>	Install ‘rumble strips’ at village boundaries.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800"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  <a:p>
            <a:pPr marL="0" indent="0">
              <a:buNone/>
              <a:defRPr sz="18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 b="1"/>
              <a:t>7.	Restrict junction widths 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b="1"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8.	Restrict road width with priority traffic flow - </a:t>
            </a:r>
            <a:r>
              <a:rPr b="0"/>
              <a:t>Priority narrowing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8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DbB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14985"/>
          </a:xfrm>
        </p:spPr>
        <p:txBody>
          <a:bodyPr/>
          <a:lstStyle/>
          <a:p>
            <a:pPr>
              <a:defRPr sz="24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4 - </a:t>
            </a:r>
            <a:r>
              <a:rPr sz="1800" b="0">
                <a:solidFill>
                  <a:srgbClr val="00007F"/>
                </a:solidFill>
              </a:rPr>
              <a:t>Vehicle &amp; Traffic Restrictions</a:t>
            </a:r>
            <a:endParaRPr sz="1800" b="0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2wQAAHA1AACwJQAAEAAAACYAAAAIAAAAAQAAAAAAAAA="/>
              </a:ext>
            </a:extLst>
          </p:cNvSpPr>
          <p:nvPr>
            <p:ph type="body" idx="1"/>
          </p:nvPr>
        </p:nvSpPr>
        <p:spPr>
          <a:xfrm>
            <a:off x="457200" y="789305"/>
            <a:ext cx="8229600" cy="5337175"/>
          </a:xfrm>
        </p:spPr>
        <p:txBody>
          <a:bodyPr/>
          <a:lstStyle/>
          <a:p>
            <a:pPr marL="0" indent="0">
              <a:buNone/>
              <a:defRPr b="1"/>
            </a:pPr>
            <a:endParaRPr/>
          </a:p>
          <a:p>
            <a:pPr marL="0" indent="0">
              <a:buNone/>
              <a:defRPr b="1"/>
            </a:pPr>
            <a:r>
              <a:rPr sz="1800">
                <a:latin typeface="Comic Sans MS" pitchFamily="4" charset="0"/>
                <a:ea typeface="Comic Sans MS" pitchFamily="4" charset="0"/>
                <a:cs typeface="Comic Sans MS" pitchFamily="4" charset="0"/>
              </a:rPr>
              <a:t>9.	Extend 30mph on B4224 towards Old Gore</a:t>
            </a:r>
          </a:p>
          <a:p>
            <a:pPr marL="0" indent="0">
              <a:buNone/>
              <a:defRPr sz="18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800"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DbB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14985"/>
          </a:xfrm>
        </p:spPr>
        <p:txBody>
          <a:bodyPr/>
          <a:lstStyle/>
          <a:p>
            <a:pPr>
              <a:defRPr sz="24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4 - </a:t>
            </a:r>
            <a:r>
              <a:rPr sz="1800" b="0">
                <a:solidFill>
                  <a:srgbClr val="00007F"/>
                </a:solidFill>
              </a:rPr>
              <a:t>Vehicle &amp; Traffic Restrictions</a:t>
            </a:r>
            <a:endParaRPr sz="1800" b="0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2wQAAHA1AACwJQAAEAAAACYAAAAIAAAAAQAAAAAAAAA="/>
              </a:ext>
            </a:extLst>
          </p:cNvSpPr>
          <p:nvPr>
            <p:ph type="body" idx="1"/>
          </p:nvPr>
        </p:nvSpPr>
        <p:spPr>
          <a:xfrm>
            <a:off x="457200" y="789305"/>
            <a:ext cx="8229600" cy="5337175"/>
          </a:xfrm>
        </p:spPr>
        <p:txBody>
          <a:bodyPr/>
          <a:lstStyle/>
          <a:p>
            <a:pPr marL="0" indent="0">
              <a:buNone/>
            </a:pPr>
            <a:endParaRPr/>
          </a:p>
          <a:p>
            <a:pPr marL="0" indent="0">
              <a:buNone/>
            </a:pPr>
            <a:r>
              <a:rPr sz="1800" b="1">
                <a:latin typeface="Comic Sans MS" pitchFamily="4" charset="0"/>
                <a:ea typeface="Comic Sans MS" pitchFamily="4" charset="0"/>
                <a:cs typeface="Comic Sans MS" pitchFamily="4" charset="0"/>
              </a:rPr>
              <a:t>9.		Extend 30mph on B4224 towards Old Gore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800" b="1"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10. 	Reduce 60mph National Speed Limit at Phocle Green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DbB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14985"/>
          </a:xfrm>
        </p:spPr>
        <p:txBody>
          <a:bodyPr/>
          <a:lstStyle/>
          <a:p>
            <a:pPr>
              <a:defRPr sz="24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4 - </a:t>
            </a:r>
            <a:r>
              <a:rPr sz="1800" b="0">
                <a:solidFill>
                  <a:srgbClr val="00007F"/>
                </a:solidFill>
              </a:rPr>
              <a:t>Vehicle &amp; Traffic Restrictions</a:t>
            </a:r>
            <a:endParaRPr sz="1800" b="0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2wQAAHA1AACwJQAAEAAAACYAAAAIAAAAAQAAAAAAAAA="/>
              </a:ext>
            </a:extLst>
          </p:cNvSpPr>
          <p:nvPr>
            <p:ph type="body" idx="1"/>
          </p:nvPr>
        </p:nvSpPr>
        <p:spPr>
          <a:xfrm>
            <a:off x="457200" y="789305"/>
            <a:ext cx="8229600" cy="5337175"/>
          </a:xfrm>
        </p:spPr>
        <p:txBody>
          <a:bodyPr/>
          <a:lstStyle/>
          <a:p>
            <a:pPr marL="0" indent="0">
              <a:buNone/>
            </a:pPr>
            <a:endParaRPr/>
          </a:p>
          <a:p>
            <a:pPr marL="0" indent="0">
              <a:buNone/>
            </a:pPr>
            <a:r>
              <a:rPr sz="1800" b="1">
                <a:latin typeface="Comic Sans MS" pitchFamily="4" charset="0"/>
                <a:ea typeface="Comic Sans MS" pitchFamily="4" charset="0"/>
                <a:cs typeface="Comic Sans MS" pitchFamily="4" charset="0"/>
              </a:rPr>
              <a:t>9.		Extend 30mph on B4224 towards Old Gore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800" b="1"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10. 	Reduce 60mph National Speed Limit at Phocle Green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11.		Extend 30mph on UC1286 past The Crews crossroads junction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4BAAAGg0AAAg0AAAmFgAAEAAAACYAAAAIAAAAAAAAAAAAAAA="/>
              </a:ext>
            </a:extLst>
          </p:cNvSpPr>
          <p:nvPr>
            <p:ph type="ctrTitle"/>
          </p:nvPr>
        </p:nvSpPr>
        <p:spPr/>
        <p:txBody>
          <a:bodyPr/>
          <a:lstStyle/>
          <a:p>
            <a:pPr>
              <a:defRPr>
                <a:solidFill>
                  <a:srgbClr val="00007F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Upton Bishop 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BwCAAA6BcAANAvAACwIgAAEAAAACYAAAAIAAAAAAAAAAAAAAA="/>
              </a:ext>
            </a:extLst>
          </p:cNvSpPr>
          <p:nvPr>
            <p:ph type="subTitle" idx="1"/>
          </p:nvPr>
        </p:nvSpPr>
        <p:spPr/>
        <p:txBody>
          <a:bodyPr/>
          <a:lstStyle/>
          <a:p>
            <a:pPr>
              <a:defRPr sz="28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Traffic Calming &amp; Speed Reduction Proposals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DbB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14985"/>
          </a:xfrm>
        </p:spPr>
        <p:txBody>
          <a:bodyPr/>
          <a:lstStyle/>
          <a:p>
            <a:pPr>
              <a:defRPr sz="24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4 - </a:t>
            </a:r>
            <a:r>
              <a:rPr sz="1800" b="0">
                <a:solidFill>
                  <a:srgbClr val="00007F"/>
                </a:solidFill>
              </a:rPr>
              <a:t>Vehicle &amp; Traffic Restrictions</a:t>
            </a:r>
            <a:endParaRPr sz="1800" b="0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2wQAAHA1AACwJQAAEAAAACYAAAAIAAAAAQAAAAAAAAA="/>
              </a:ext>
            </a:extLst>
          </p:cNvSpPr>
          <p:nvPr>
            <p:ph type="body" idx="1"/>
          </p:nvPr>
        </p:nvSpPr>
        <p:spPr>
          <a:xfrm>
            <a:off x="457200" y="789305"/>
            <a:ext cx="8229600" cy="5337175"/>
          </a:xfrm>
        </p:spPr>
        <p:txBody>
          <a:bodyPr/>
          <a:lstStyle/>
          <a:p>
            <a:pPr marL="0" indent="0">
              <a:buNone/>
            </a:pPr>
            <a:endParaRPr/>
          </a:p>
          <a:p>
            <a:pPr marL="0" indent="0">
              <a:buNone/>
            </a:pPr>
            <a:r>
              <a:rPr sz="1800" b="1">
                <a:latin typeface="Comic Sans MS" pitchFamily="4" charset="0"/>
                <a:ea typeface="Comic Sans MS" pitchFamily="4" charset="0"/>
                <a:cs typeface="Comic Sans MS" pitchFamily="4" charset="0"/>
              </a:rPr>
              <a:t>9.		Extend 30mph on B4224 towards Old Gore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800" b="1"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10. 	Reduce 60mph National Speed Limit at Phocle Green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11.		Extend 30mph on UC1286 past The Crews crossroads junction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12.		A449 speed reduction - Old Gore crossroads project</a:t>
            </a:r>
          </a:p>
          <a:p>
            <a:pPr marL="0" indent="0"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DbB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14985"/>
          </a:xfrm>
        </p:spPr>
        <p:txBody>
          <a:bodyPr/>
          <a:lstStyle/>
          <a:p>
            <a:pPr>
              <a:defRPr sz="24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4 - </a:t>
            </a:r>
            <a:r>
              <a:rPr sz="1800" b="0">
                <a:solidFill>
                  <a:srgbClr val="00007F"/>
                </a:solidFill>
              </a:rPr>
              <a:t>Vehicle &amp; Traffic Restrictions</a:t>
            </a:r>
            <a:endParaRPr sz="1800" b="0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2wQAAHA1AACwJQAAEAAAACYAAAAIAAAAAQAAAAAAAAA="/>
              </a:ext>
            </a:extLst>
          </p:cNvSpPr>
          <p:nvPr>
            <p:ph type="body" idx="1"/>
          </p:nvPr>
        </p:nvSpPr>
        <p:spPr>
          <a:xfrm>
            <a:off x="457200" y="789305"/>
            <a:ext cx="8229600" cy="5337175"/>
          </a:xfrm>
        </p:spPr>
        <p:txBody>
          <a:bodyPr/>
          <a:lstStyle/>
          <a:p>
            <a:pPr marL="0" indent="0">
              <a:buNone/>
            </a:pPr>
            <a:endParaRPr/>
          </a:p>
          <a:p>
            <a:pPr marL="0" indent="0">
              <a:buNone/>
            </a:pPr>
            <a:r>
              <a:rPr sz="1800" b="1">
                <a:latin typeface="Comic Sans MS" pitchFamily="4" charset="0"/>
                <a:ea typeface="Comic Sans MS" pitchFamily="4" charset="0"/>
                <a:cs typeface="Comic Sans MS" pitchFamily="4" charset="0"/>
              </a:rPr>
              <a:t>9.		Extend 30mph on B4224 towards Old Gore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800" b="1"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10. 	Reduce 60mph National Speed Limit at Phocle Green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11.		Extend 30mph on UC1286 past The Crews crossroads junction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12.		A449 speed reduction - Old Gore crossroads project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13.		20mph zone around Crow Hill centre</a:t>
            </a:r>
          </a:p>
          <a:p>
            <a:pPr marL="0" indent="0"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DbB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14985"/>
          </a:xfrm>
        </p:spPr>
        <p:txBody>
          <a:bodyPr/>
          <a:lstStyle/>
          <a:p>
            <a:pPr>
              <a:defRPr sz="24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4 - </a:t>
            </a:r>
            <a:r>
              <a:rPr sz="1800" b="0">
                <a:solidFill>
                  <a:srgbClr val="00007F"/>
                </a:solidFill>
              </a:rPr>
              <a:t>Vehicle &amp; Traffic Restrictions</a:t>
            </a:r>
            <a:endParaRPr sz="1800" b="0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2wQAAHA1AACwJQAAEAAAACYAAAAIAAAAAQAAAAAAAAA="/>
              </a:ext>
            </a:extLst>
          </p:cNvSpPr>
          <p:nvPr>
            <p:ph type="body" idx="1"/>
          </p:nvPr>
        </p:nvSpPr>
        <p:spPr>
          <a:xfrm>
            <a:off x="457200" y="789305"/>
            <a:ext cx="8229600" cy="5337175"/>
          </a:xfrm>
        </p:spPr>
        <p:txBody>
          <a:bodyPr/>
          <a:lstStyle/>
          <a:p>
            <a:pPr marL="0" indent="0">
              <a:buNone/>
            </a:pPr>
            <a:endParaRPr/>
          </a:p>
          <a:p>
            <a:pPr marL="0" indent="0">
              <a:buNone/>
            </a:pPr>
            <a:r>
              <a:rPr sz="1800" b="1">
                <a:latin typeface="Comic Sans MS" pitchFamily="4" charset="0"/>
                <a:ea typeface="Comic Sans MS" pitchFamily="4" charset="0"/>
                <a:cs typeface="Comic Sans MS" pitchFamily="4" charset="0"/>
              </a:rPr>
              <a:t>9.		Extend 30mph on B4224 towards Old Gore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800" b="1"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10. 	Reduce 60mph National Speed Limit at Phocle Green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11.		Extend 30mph on UC1286 past The Crews crossroads junction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12.		A449 40mph compliance issue - Old Gore crossroads project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13.		20mph zone around Crow Hill centre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14.		Install speed bumps</a:t>
            </a:r>
          </a:p>
          <a:p>
            <a:pPr marL="0" indent="0"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VGb24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DbB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14985"/>
          </a:xfrm>
        </p:spPr>
        <p:txBody>
          <a:bodyPr/>
          <a:lstStyle/>
          <a:p>
            <a:pPr>
              <a:defRPr sz="24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4 - </a:t>
            </a:r>
            <a:r>
              <a:rPr sz="1800" b="0">
                <a:solidFill>
                  <a:srgbClr val="00007F"/>
                </a:solidFill>
              </a:rPr>
              <a:t>Vehicle &amp; Traffic Restrictions</a:t>
            </a:r>
            <a:endParaRPr sz="1800" b="0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VGb24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2wQAAHA1AACwJQAAAAAAACYAAAAIAAAAAQAAAAAAAAA="/>
              </a:ext>
            </a:extLst>
          </p:cNvSpPr>
          <p:nvPr>
            <p:ph type="body" idx="1"/>
          </p:nvPr>
        </p:nvSpPr>
        <p:spPr>
          <a:xfrm>
            <a:off x="457200" y="789305"/>
            <a:ext cx="8229600" cy="5337175"/>
          </a:xfrm>
        </p:spPr>
        <p:txBody>
          <a:bodyPr/>
          <a:lstStyle/>
          <a:p>
            <a:pPr marL="0" indent="0">
              <a:buNone/>
            </a:pPr>
            <a:endParaRPr/>
          </a:p>
          <a:p>
            <a:pPr marL="0" indent="0">
              <a:buNone/>
            </a:pPr>
            <a:r>
              <a:rPr sz="1800" b="1">
                <a:latin typeface="Comic Sans MS" pitchFamily="4" charset="0"/>
                <a:ea typeface="Comic Sans MS" pitchFamily="4" charset="0"/>
                <a:cs typeface="Comic Sans MS" pitchFamily="4" charset="0"/>
              </a:rPr>
              <a:t>9.		Extend 30mph on B4224 towards Old Gore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800" b="1"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10. 	Reduce 60mph National Speed Limit at Phocle Green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11.		Extend 30mph on UC1286 past The Crews crossroads junction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12.		A449 speed reduction - Old Gore crossroads project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13.		20mph zone around Crow Hill centre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14.		Install speed bumps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15.		Removal of ‘Give Way’ signs &amp; markings at B4224 &amp; B4221 			junction by Moody Cow</a:t>
            </a:r>
          </a:p>
          <a:p>
            <a:pPr marL="0" indent="0"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AD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DbB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14985"/>
          </a:xfrm>
        </p:spPr>
        <p:txBody>
          <a:bodyPr/>
          <a:lstStyle/>
          <a:p>
            <a:pPr>
              <a:defRPr sz="24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4 - </a:t>
            </a:r>
            <a:r>
              <a:rPr sz="1800" b="0">
                <a:solidFill>
                  <a:srgbClr val="00007F"/>
                </a:solidFill>
              </a:rPr>
              <a:t>Vehicle &amp; Traffic Restrictions</a:t>
            </a:r>
            <a:endParaRPr sz="1800" b="0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LAC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2wQAAHA1AACwJQAAEAAAACYAAAAIAAAAAQAAAAAAAAA="/>
              </a:ext>
            </a:extLst>
          </p:cNvSpPr>
          <p:nvPr>
            <p:ph type="body" idx="1"/>
          </p:nvPr>
        </p:nvSpPr>
        <p:spPr>
          <a:xfrm>
            <a:off x="457200" y="789305"/>
            <a:ext cx="8229600" cy="5337175"/>
          </a:xfrm>
        </p:spPr>
        <p:txBody>
          <a:bodyPr/>
          <a:lstStyle/>
          <a:p>
            <a:pPr marL="0" indent="0">
              <a:buNone/>
            </a:pPr>
            <a:endParaRPr/>
          </a:p>
          <a:p>
            <a:pPr marL="0" indent="0">
              <a:buNone/>
            </a:pPr>
            <a:r>
              <a:rPr sz="1800" b="1">
                <a:latin typeface="Comic Sans MS" pitchFamily="4" charset="0"/>
                <a:ea typeface="Comic Sans MS" pitchFamily="4" charset="0"/>
                <a:cs typeface="Comic Sans MS" pitchFamily="4" charset="0"/>
              </a:rPr>
              <a:t>9.		Extend 30mph on B4224 towards Old Gore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800" b="1"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10. 	Reduce 60mph National Speed Limit at Phocle Green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11.		Extend 30mph on UC1286 past The Crews crossroads junction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12.		A449 speed reduction - Old Gore crossroads project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13.		20mph zone around Crow Hill centre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14.		Install speed bumps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15.		Removal of ‘Give Way’ signs &amp; markings at B4224 &amp; B4221 			junction by Moody Cow</a:t>
            </a:r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16. 	Weight limits to restrict HGV’s through village</a:t>
            </a:r>
          </a:p>
          <a:p>
            <a:pPr marL="0" indent="0"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VGb24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DbB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14985"/>
          </a:xfrm>
        </p:spPr>
        <p:txBody>
          <a:bodyPr/>
          <a:lstStyle/>
          <a:p>
            <a:pPr>
              <a:defRPr sz="24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5 - </a:t>
            </a:r>
            <a:r>
              <a:rPr sz="1800" b="0">
                <a:solidFill>
                  <a:srgbClr val="00007F"/>
                </a:solidFill>
              </a:rPr>
              <a:t>Improvements to pedestrian access</a:t>
            </a:r>
            <a:endParaRPr sz="1800" b="0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LgB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2wQAAHA1AACcKAAAEAAAACYAAAAIAAAAAQAAAAAAAAA="/>
              </a:ext>
            </a:extLst>
          </p:cNvSpPr>
          <p:nvPr>
            <p:ph type="body" idx="1"/>
          </p:nvPr>
        </p:nvSpPr>
        <p:spPr>
          <a:xfrm>
            <a:off x="457200" y="789305"/>
            <a:ext cx="8229600" cy="5812155"/>
          </a:xfrm>
        </p:spPr>
        <p:txBody>
          <a:bodyPr/>
          <a:lstStyle/>
          <a:p>
            <a:pPr marL="0" indent="0">
              <a:buNone/>
              <a:defRPr sz="18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17.	</a:t>
            </a:r>
            <a:r>
              <a:rPr b="1"/>
              <a:t>Install footpath between Spring Meadow &amp; Moody Cow</a:t>
            </a:r>
          </a:p>
          <a:p>
            <a:pPr indent="17145">
              <a:buFont typeface="Wingdings" pitchFamily="2" charset="2"/>
              <a:buChar char=""/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 sz="1600" b="0">
                <a:solidFill>
                  <a:srgbClr val="007F00"/>
                </a:solidFill>
              </a:rPr>
              <a:t>Improve safe pedestrian access to village centre</a:t>
            </a:r>
          </a:p>
          <a:p>
            <a:pPr marL="360045" indent="0">
              <a:buFont typeface="Wingdings" pitchFamily="2" charset="2"/>
              <a:buChar char=""/>
              <a:defRPr sz="1600">
                <a:solidFill>
                  <a:srgbClr val="FF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Land ownership &amp; hedge removal</a:t>
            </a:r>
          </a:p>
          <a:p>
            <a:pPr marL="360045" indent="0">
              <a:buFont typeface="Wingdings" pitchFamily="2" charset="2"/>
              <a:buChar char=""/>
              <a:defRPr sz="1600">
                <a:solidFill>
                  <a:srgbClr val="FF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600">
                <a:solidFill>
                  <a:srgbClr val="FF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8QgAAAkLAABPLwAA0Cc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453515" y="1793875"/>
            <a:ext cx="6236970" cy="46780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DbB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14985"/>
          </a:xfrm>
        </p:spPr>
        <p:txBody>
          <a:bodyPr/>
          <a:lstStyle/>
          <a:p>
            <a:pPr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 Priority list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PAgAATAUAAEs2AACcKAAAEAAAACYAAAAIAAAAAQAAAAAAAAA="/>
              </a:ext>
            </a:extLst>
          </p:cNvSpPr>
          <p:nvPr>
            <p:ph type="body" idx="1"/>
          </p:nvPr>
        </p:nvSpPr>
        <p:spPr>
          <a:xfrm>
            <a:off x="456565" y="861060"/>
            <a:ext cx="8369300" cy="5740400"/>
          </a:xfrm>
        </p:spPr>
        <p:txBody>
          <a:bodyPr/>
          <a:lstStyle/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 b="1"/>
              <a:t>Priority 1 - </a:t>
            </a:r>
            <a:r>
              <a:rPr u="sng">
                <a:solidFill>
                  <a:srgbClr val="00007F"/>
                </a:solidFill>
              </a:rPr>
              <a:t>Reduce Speed to Increase Safety</a:t>
            </a:r>
            <a:endParaRPr>
              <a:solidFill>
                <a:schemeClr val="tx2"/>
              </a:solidFill>
            </a:endParaRPr>
          </a:p>
          <a:p>
            <a:pPr marL="0" indent="0">
              <a:buNone/>
              <a:defRPr sz="16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1.</a:t>
            </a:r>
            <a:r>
              <a:rPr>
                <a:solidFill>
                  <a:schemeClr val="tx1"/>
                </a:solidFill>
              </a:rPr>
              <a:t>		Improve terminal signage &amp; gateway road markings </a:t>
            </a:r>
            <a:r>
              <a:t>	</a:t>
            </a:r>
          </a:p>
          <a:p>
            <a:pPr marL="0" indent="0">
              <a:buNone/>
              <a:defRPr sz="16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2.</a:t>
            </a:r>
            <a:r>
              <a:rPr>
                <a:solidFill>
                  <a:srgbClr val="000000"/>
                </a:solidFill>
              </a:rPr>
              <a:t>		Improve warning signs &amp; road markings</a:t>
            </a:r>
          </a:p>
          <a:p>
            <a:pPr marL="0" indent="0">
              <a:buNone/>
              <a:defRPr sz="1600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 b="1">
                <a:solidFill>
                  <a:schemeClr val="tx2"/>
                </a:solidFill>
              </a:rPr>
              <a:t>Priority 2 </a:t>
            </a:r>
            <a:r>
              <a:rPr>
                <a:solidFill>
                  <a:schemeClr val="tx2"/>
                </a:solidFill>
              </a:rPr>
              <a:t>-</a:t>
            </a:r>
            <a:r>
              <a:rPr b="1">
                <a:solidFill>
                  <a:schemeClr val="tx2"/>
                </a:solidFill>
              </a:rPr>
              <a:t> </a:t>
            </a:r>
            <a:r>
              <a:rPr u="sng">
                <a:solidFill>
                  <a:srgbClr val="00007F"/>
                </a:solidFill>
              </a:rPr>
              <a:t>Speed &amp; Safety support measures</a:t>
            </a:r>
            <a:endParaRPr>
              <a:solidFill>
                <a:schemeClr val="tx2"/>
              </a:solidFill>
            </a:endParaRPr>
          </a:p>
          <a:p>
            <a:pPr marL="0" indent="0">
              <a:buNone/>
              <a:defRPr sz="1600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3.</a:t>
            </a:r>
            <a:r>
              <a:rPr>
                <a:solidFill>
                  <a:schemeClr val="tx1"/>
                </a:solidFill>
              </a:rPr>
              <a:t> 		Install radar speed sign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4.		</a:t>
            </a:r>
            <a:r>
              <a:rPr>
                <a:solidFill>
                  <a:srgbClr val="000000"/>
                </a:solidFill>
              </a:rPr>
              <a:t>Install white gates at village gateways</a:t>
            </a:r>
          </a:p>
          <a:p>
            <a:pPr marL="0" indent="0">
              <a:buNone/>
              <a:defRPr sz="1600" b="1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>
                <a:solidFill>
                  <a:schemeClr val="tx2"/>
                </a:solidFill>
              </a:rPr>
              <a:t>Priority 3 </a:t>
            </a:r>
            <a:r>
              <a:rPr b="0">
                <a:solidFill>
                  <a:schemeClr val="tx2"/>
                </a:solidFill>
              </a:rPr>
              <a:t>- </a:t>
            </a:r>
            <a:r>
              <a:rPr b="0" u="sng">
                <a:solidFill>
                  <a:srgbClr val="00007F"/>
                </a:solidFill>
              </a:rPr>
              <a:t>Traffic calming</a:t>
            </a:r>
            <a:endParaRPr b="0">
              <a:solidFill>
                <a:schemeClr val="tx2"/>
              </a:solidFill>
            </a:endParaRPr>
          </a:p>
          <a:p>
            <a:pPr marL="0" indent="0">
              <a:buNone/>
              <a:defRPr sz="16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5.		Add white kerb line &amp; remove centre white line markings</a:t>
            </a:r>
          </a:p>
          <a:p>
            <a:pPr marL="0" indent="0">
              <a:buNone/>
              <a:defRPr sz="16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6.		</a:t>
            </a:r>
            <a:r>
              <a:rPr>
                <a:solidFill>
                  <a:schemeClr val="tx1"/>
                </a:solidFill>
              </a:rPr>
              <a:t>Install ‘rumble strips’ at village boundaries</a:t>
            </a:r>
            <a:endParaRPr b="1">
              <a:solidFill>
                <a:schemeClr val="tx1"/>
              </a:solidFill>
            </a:endParaRPr>
          </a:p>
          <a:p>
            <a:pPr marL="0" indent="0">
              <a:buNone/>
              <a:defRPr sz="16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>
                <a:solidFill>
                  <a:schemeClr val="tx1"/>
                </a:solidFill>
              </a:rPr>
              <a:t>7.		Restrict junction widths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8.		Restrict road width with priority traffic flow - Priority narrowing</a:t>
            </a:r>
          </a:p>
          <a:p>
            <a:pPr marL="0" indent="0">
              <a:buNone/>
              <a:defRPr sz="16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 b="1"/>
              <a:t>Priority 4 </a:t>
            </a:r>
            <a:r>
              <a:t>-</a:t>
            </a:r>
            <a:r>
              <a:rPr>
                <a:solidFill>
                  <a:srgbClr val="00007F"/>
                </a:solidFill>
              </a:rPr>
              <a:t> </a:t>
            </a:r>
            <a:r>
              <a:rPr u="sng">
                <a:solidFill>
                  <a:srgbClr val="00007F"/>
                </a:solidFill>
              </a:rPr>
              <a:t>Vehicle &amp; Traffic Restrictions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9.		Extend 30mph on B4224 towards Old Gore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10. 		Reduce 60mph National Speed Limit at Phocle Green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11.		Extend 30mph on UC1286 past The Crews crossroads junction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12.		A449 speed reduction - Old Gore crossroads project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13.		20mph zone around Crow Hill centre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14.		Install speed bumps</a:t>
            </a:r>
          </a:p>
          <a:p>
            <a:pPr marL="864235" indent="-864235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15.		Removal of ‘Give Way’ signs &amp; markings at B4224/B4221 junc by Moody Cow	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16. 		Weight limits to restrict HGV’s through village</a:t>
            </a:r>
          </a:p>
          <a:p>
            <a:pPr marL="0" indent="0">
              <a:buNone/>
              <a:defRPr sz="16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 b="1"/>
              <a:t>Priority 5 - </a:t>
            </a:r>
            <a:r>
              <a:rPr u="sng">
                <a:solidFill>
                  <a:srgbClr val="00007F"/>
                </a:solidFill>
              </a:rPr>
              <a:t>Improvements to pedestrian access</a:t>
            </a:r>
          </a:p>
          <a:p>
            <a:pPr marL="0" indent="0">
              <a:buNone/>
              <a:defRPr sz="16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17.		</a:t>
            </a:r>
            <a:r>
              <a:rPr>
                <a:solidFill>
                  <a:schemeClr val="tx1"/>
                </a:solidFill>
              </a:rPr>
              <a:t>Install footpath between Spring Meadow &amp; Moody Cow</a:t>
            </a:r>
          </a:p>
          <a:p>
            <a:pPr marL="0" indent="0">
              <a:buNone/>
              <a:defRPr sz="18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>
              <a:solidFill>
                <a:schemeClr val="tx1"/>
              </a:solidFill>
            </a:endParaRPr>
          </a:p>
          <a:p>
            <a:pPr marL="0" indent="0">
              <a:buNone/>
              <a:defRPr sz="18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	</a:t>
            </a:r>
          </a:p>
          <a:p>
            <a:pPr marL="0" indent="0">
              <a:buNone/>
              <a:defRPr sz="18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0" indent="0">
              <a:buNone/>
              <a:defRPr sz="18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	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1"/>
          <p:cNvSpPr txBox="1">
            <a:extLst>
              <a:ext uri="smNativeData">
                <pr:smNativeData xmlns:pr="smNativeData" xmlns:p14="http://schemas.microsoft.com/office/powerpoint/2010/main" xmlns="" val="SMDATA_13_gqTBYx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LYJ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5AwAAiAMAABY0AAArKAAAEAAAACYAAAAIAAAA//////////8="/>
              </a:ext>
            </a:extLst>
          </p:cNvSpPr>
          <p:nvPr/>
        </p:nvSpPr>
        <p:spPr>
          <a:xfrm>
            <a:off x="645795" y="574040"/>
            <a:ext cx="7821295" cy="5955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buNone/>
              <a:defRPr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What’s next ?</a:t>
            </a:r>
          </a:p>
          <a:p>
            <a:pPr algn="ctr">
              <a:buNone/>
              <a:defRPr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algn="ctr">
              <a:buFont typeface="Wingdings" pitchFamily="2" charset="2"/>
              <a:buChar char=""/>
              <a:defRPr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 sz="1600" b="0"/>
              <a:t>Site meetings with HCC Highways Engineer &amp; West Mercia Police Traffic Management Advisor to review proposals</a:t>
            </a:r>
          </a:p>
          <a:p>
            <a:pPr algn="l">
              <a:buNone/>
              <a:defRPr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600" b="0"/>
          </a:p>
          <a:p>
            <a:pPr algn="ctr">
              <a:buNone/>
              <a:defRPr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What will they do ?</a:t>
            </a:r>
          </a:p>
          <a:p>
            <a:pPr algn="ctr">
              <a:buNone/>
              <a:defRPr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179705" marR="0" indent="-179705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"/>
              <a:tabLst/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itchFamily="1" charset="0"/>
                <a:ea typeface="Times New Roman" pitchFamily="1" charset="0"/>
                <a:cs typeface="Times New Roman" pitchFamily="1" charset="0"/>
              </a:defRPr>
            </a:pPr>
            <a:r>
              <a:rPr sz="1600">
                <a:latin typeface="Comic Sans MS" pitchFamily="4" charset="0"/>
                <a:ea typeface="Comic Sans MS" pitchFamily="4" charset="0"/>
                <a:cs typeface="Comic Sans MS" pitchFamily="4" charset="0"/>
              </a:rPr>
              <a:t>Check the scheme will work correctly on the road</a:t>
            </a:r>
          </a:p>
          <a:p>
            <a:pPr marL="179705" marR="0" indent="-179705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"/>
              <a:tabLst/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600">
              <a:latin typeface="Comic Sans MS" pitchFamily="4" charset="0"/>
              <a:ea typeface="Comic Sans MS" pitchFamily="4" charset="0"/>
              <a:cs typeface="Comic Sans MS" pitchFamily="4" charset="0"/>
            </a:endParaRPr>
          </a:p>
          <a:p>
            <a:pPr marL="179705" marR="0" indent="-179705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"/>
              <a:tabLst/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Ensure the scheme is safe</a:t>
            </a:r>
          </a:p>
          <a:p>
            <a:pPr marL="179705" marR="0" indent="-179705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"/>
              <a:tabLst/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179705" marR="0" indent="-179705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"/>
              <a:tabLst/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Assess for any unintended consequences</a:t>
            </a:r>
          </a:p>
          <a:p>
            <a:pPr marL="179705" marR="0" indent="-179705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"/>
              <a:tabLst/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179705" marR="0" indent="-179705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"/>
              <a:tabLst/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Check the scheme is compliant with Highway regulations</a:t>
            </a:r>
          </a:p>
          <a:p>
            <a:pPr marL="179705" marR="0" indent="-179705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"/>
              <a:tabLst/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179705" marR="0" indent="-179705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"/>
              <a:tabLst/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Prepare costing</a:t>
            </a:r>
          </a:p>
          <a:p>
            <a:pPr marL="179705" marR="0" indent="-179705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"/>
              <a:tabLst/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179705" marR="0" indent="-179705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"/>
              <a:tabLst/>
              <a:defRPr b="1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 u="sng"/>
              <a:t>REMEMBER</a:t>
            </a:r>
            <a:r>
              <a:t>; Some roads will not be suitable for certain ideas.</a:t>
            </a:r>
          </a:p>
          <a:p>
            <a:pPr marL="179705" marR="0" indent="-17970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"/>
              <a:tabLst/>
              <a:defRPr sz="1600" b="1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179705" marR="0" indent="-17970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marL="179705" marR="0" indent="-17970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"/>
              <a:tabLst/>
              <a:defRPr sz="16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>
                <a:solidFill>
                  <a:schemeClr val="tx1"/>
                </a:solidFill>
              </a:rPr>
              <a:t>The Parish Council may need to further amend the Proposed List following site meetings to take into account feasibility and costing of each proposal.</a:t>
            </a:r>
          </a:p>
          <a:p>
            <a:pPr marL="179705" marR="0" indent="-17970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"/>
              <a:tabLst/>
              <a:defRPr sz="16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>
              <a:solidFill>
                <a:schemeClr val="tx1"/>
              </a:solidFill>
            </a:endParaRPr>
          </a:p>
          <a:p>
            <a:pPr marL="179705" marR="0" indent="-17970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"/>
              <a:tabLst/>
              <a:defRPr sz="16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>
              <a:solidFill>
                <a:schemeClr val="tx1"/>
              </a:solidFill>
            </a:endParaRPr>
          </a:p>
          <a:p>
            <a:pPr marL="179705" marR="0" indent="-17970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"/>
              <a:tabLst/>
              <a:defRPr sz="16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4BAAAGg0AAAg0AAAmFgAAEAAAACYAAAAIAAAAAAAAAAAAAAA="/>
              </a:ext>
            </a:extLst>
          </p:cNvSpPr>
          <p:nvPr>
            <p:ph type="ctrTitle"/>
          </p:nvPr>
        </p:nvSpPr>
        <p:spPr/>
        <p:txBody>
          <a:bodyPr/>
          <a:lstStyle/>
          <a:p>
            <a:pPr>
              <a:defRPr sz="4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Chairman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BwCAAA6BcAANAvAACwIgAAEAAAACYAAAAIAAAAAAAAAAAAAAA="/>
              </a:ext>
            </a:extLst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4BAAAGg0AAAg0AAAmFgAAEAAAACYAAAAIAAAAAAAAAAAAAAA="/>
              </a:ext>
            </a:extLst>
          </p:cNvSpPr>
          <p:nvPr>
            <p:ph type="ctrTitle"/>
          </p:nvPr>
        </p:nvSpPr>
        <p:spPr/>
        <p:txBody>
          <a:bodyPr/>
          <a:lstStyle/>
          <a:p>
            <a:pPr>
              <a:defRPr sz="4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Questions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BwCAAA6BcAANAvAACwIgAAEAAAACYAAAAIAAAAAAAAAAAAAAA="/>
              </a:ext>
            </a:extLst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1"/>
          <p:cNvSpPr txBox="1">
            <a:extLst>
              <a:ext uri="smNativeData">
                <pr:smNativeData xmlns:pr="smNativeData" xmlns:p14="http://schemas.microsoft.com/office/powerpoint/2010/main" xmlns="" val="SMDATA_13_gqTBYx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kLAAD/fwAA/38AAAAAAAAJAAAABAAAAPwD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1AgAApgIAADQzAAANKQAAEAAAACYAAAAIAAAA//////////8="/>
              </a:ext>
            </a:extLst>
          </p:cNvSpPr>
          <p:nvPr/>
        </p:nvSpPr>
        <p:spPr>
          <a:xfrm>
            <a:off x="358775" y="430530"/>
            <a:ext cx="7964805" cy="62426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 defTabSz="449580">
              <a:buNone/>
              <a:tabLst>
                <a:tab pos="252095" algn="l"/>
              </a:tabLst>
              <a:defRPr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Why these proposals now ?</a:t>
            </a:r>
          </a:p>
          <a:p>
            <a:pPr algn="ctr" defTabSz="449580">
              <a:buNone/>
              <a:tabLst>
                <a:tab pos="252095" algn="l"/>
              </a:tabLst>
              <a:defRPr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algn="ctr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Upton Bishop has been allocated £125k for traffic calming measures.</a:t>
            </a:r>
          </a:p>
          <a:p>
            <a:pPr algn="ctr">
              <a:buFont typeface="Wingdings" pitchFamily="2" charset="2"/>
              <a:buChar char=""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algn="ctr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Monies need to be allocated within this current financial year</a:t>
            </a:r>
          </a:p>
          <a:p>
            <a:pPr algn="ctr">
              <a:buFont typeface="Wingdings" pitchFamily="2" charset="2"/>
              <a:buChar char=""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algn="ctr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Proposals need to be achievable</a:t>
            </a:r>
          </a:p>
          <a:p>
            <a:pPr algn="ctr">
              <a:buFont typeface="Wingdings" pitchFamily="2" charset="2"/>
              <a:buChar char=""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algn="ctr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Prioritised list to be submitted early February 2023</a:t>
            </a:r>
          </a:p>
          <a:p>
            <a:pPr algn="ctr">
              <a:buFont typeface="Wingdings" pitchFamily="2" charset="2"/>
              <a:buChar char=""/>
              <a:defRPr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algn="ctr">
              <a:buNone/>
              <a:defRPr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What has been done ?</a:t>
            </a:r>
          </a:p>
          <a:p>
            <a:pPr algn="ctr">
              <a:buNone/>
              <a:defRPr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algn="ctr">
              <a:buNone/>
              <a:defRPr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 sz="1600" b="0"/>
              <a:t>Parish Council</a:t>
            </a:r>
            <a:r>
              <a:t> </a:t>
            </a:r>
            <a:r>
              <a:rPr sz="1600" b="0"/>
              <a:t>reviewed previous reports</a:t>
            </a:r>
          </a:p>
          <a:p>
            <a:pPr algn="ctr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 sz="1600" b="0"/>
          </a:p>
          <a:p>
            <a:pPr algn="ctr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Previous input from community</a:t>
            </a:r>
          </a:p>
          <a:p>
            <a:pPr algn="ctr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algn="ctr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Walked routes completing inspection of existing measures</a:t>
            </a:r>
          </a:p>
          <a:p>
            <a:pPr algn="ctr">
              <a:buNone/>
              <a:defRPr sz="1600">
                <a:solidFill>
                  <a:srgbClr val="FF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algn="ctr">
              <a:buNone/>
              <a:defRPr sz="1600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Site visits to other local  villages with traffic calming measures </a:t>
            </a:r>
          </a:p>
          <a:p>
            <a:pPr algn="ctr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algn="ctr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Prepare prioritised list for Herefordshire Council</a:t>
            </a:r>
          </a:p>
          <a:p>
            <a:pPr algn="l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algn="l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  <a:p>
            <a:pPr algn="ctr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idUYMAAAAEAAAAAAAAAAAAAAAeWxF0HBSB0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DbB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514985"/>
          </a:xfrm>
        </p:spPr>
        <p:txBody>
          <a:bodyPr/>
          <a:lstStyle/>
          <a:p>
            <a:pPr>
              <a:defRPr sz="18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list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VGb24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vQUAALw2AAANKQAAEAAAACYAAAAIAAAAAQAAAAAAAAA="/>
              </a:ext>
            </a:extLst>
          </p:cNvSpPr>
          <p:nvPr>
            <p:ph type="body" idx="1"/>
          </p:nvPr>
        </p:nvSpPr>
        <p:spPr>
          <a:xfrm>
            <a:off x="457200" y="932815"/>
            <a:ext cx="8440420" cy="5740400"/>
          </a:xfrm>
        </p:spPr>
        <p:txBody>
          <a:bodyPr/>
          <a:lstStyle/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 b="1"/>
              <a:t>Priority 1 - </a:t>
            </a:r>
            <a:r>
              <a:rPr u="sng">
                <a:solidFill>
                  <a:srgbClr val="00007F"/>
                </a:solidFill>
              </a:rPr>
              <a:t>Reduce Speed to Increase Safety</a:t>
            </a:r>
            <a:endParaRPr>
              <a:solidFill>
                <a:schemeClr val="tx2"/>
              </a:solidFill>
            </a:endParaRPr>
          </a:p>
          <a:p>
            <a:pPr marL="0" indent="0">
              <a:buNone/>
              <a:defRPr sz="16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1.</a:t>
            </a:r>
            <a:r>
              <a:rPr>
                <a:solidFill>
                  <a:schemeClr val="tx1"/>
                </a:solidFill>
              </a:rPr>
              <a:t>		Improve terminal signage &amp; gateway road markings </a:t>
            </a:r>
            <a:r>
              <a:t>	</a:t>
            </a:r>
          </a:p>
          <a:p>
            <a:pPr marL="0" indent="0">
              <a:buNone/>
              <a:defRPr sz="16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2.</a:t>
            </a:r>
            <a:r>
              <a:rPr>
                <a:solidFill>
                  <a:srgbClr val="000000"/>
                </a:solidFill>
              </a:rPr>
              <a:t>		Improve warning signs &amp; road markings</a:t>
            </a:r>
          </a:p>
          <a:p>
            <a:pPr marL="0" indent="0">
              <a:buNone/>
              <a:defRPr sz="1600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 b="1">
                <a:solidFill>
                  <a:schemeClr val="tx2"/>
                </a:solidFill>
              </a:rPr>
              <a:t>Priority 2 </a:t>
            </a:r>
            <a:r>
              <a:rPr>
                <a:solidFill>
                  <a:schemeClr val="tx2"/>
                </a:solidFill>
              </a:rPr>
              <a:t>-</a:t>
            </a:r>
            <a:r>
              <a:rPr b="1">
                <a:solidFill>
                  <a:schemeClr val="tx2"/>
                </a:solidFill>
              </a:rPr>
              <a:t> </a:t>
            </a:r>
            <a:r>
              <a:rPr u="sng">
                <a:solidFill>
                  <a:srgbClr val="00007F"/>
                </a:solidFill>
              </a:rPr>
              <a:t>Speed &amp; Safety support measures</a:t>
            </a:r>
            <a:endParaRPr>
              <a:solidFill>
                <a:schemeClr val="tx2"/>
              </a:solidFill>
            </a:endParaRPr>
          </a:p>
          <a:p>
            <a:pPr marL="0" indent="0">
              <a:buNone/>
              <a:defRPr sz="1600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3.</a:t>
            </a:r>
            <a:r>
              <a:rPr>
                <a:solidFill>
                  <a:schemeClr val="tx1"/>
                </a:solidFill>
              </a:rPr>
              <a:t> 		Install radar speed sign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4.		</a:t>
            </a:r>
            <a:r>
              <a:rPr>
                <a:solidFill>
                  <a:srgbClr val="000000"/>
                </a:solidFill>
              </a:rPr>
              <a:t>Install white gates at village gateways</a:t>
            </a:r>
          </a:p>
          <a:p>
            <a:pPr marL="0" indent="0">
              <a:buNone/>
              <a:defRPr sz="1600" b="1">
                <a:solidFill>
                  <a:srgbClr val="0000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>
                <a:solidFill>
                  <a:schemeClr val="tx2"/>
                </a:solidFill>
              </a:rPr>
              <a:t>Priority 3 </a:t>
            </a:r>
            <a:r>
              <a:rPr b="0">
                <a:solidFill>
                  <a:schemeClr val="tx2"/>
                </a:solidFill>
              </a:rPr>
              <a:t>-</a:t>
            </a:r>
            <a:r>
              <a:rPr b="0">
                <a:solidFill>
                  <a:srgbClr val="00007F"/>
                </a:solidFill>
              </a:rPr>
              <a:t> </a:t>
            </a:r>
            <a:r>
              <a:rPr b="0" u="sng">
                <a:solidFill>
                  <a:srgbClr val="00007F"/>
                </a:solidFill>
              </a:rPr>
              <a:t>Traffic calming</a:t>
            </a:r>
            <a:endParaRPr b="0">
              <a:solidFill>
                <a:schemeClr val="tx2"/>
              </a:solidFill>
            </a:endParaRPr>
          </a:p>
          <a:p>
            <a:pPr marL="0" indent="0">
              <a:buNone/>
              <a:defRPr sz="16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5.		Add white kerb line &amp; remove centre white line markings</a:t>
            </a:r>
          </a:p>
          <a:p>
            <a:pPr marL="0" indent="0">
              <a:buNone/>
              <a:defRPr sz="16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6.	</a:t>
            </a:r>
            <a:r>
              <a:rPr>
                <a:solidFill>
                  <a:schemeClr val="tx1"/>
                </a:solidFill>
              </a:rPr>
              <a:t>	Install ‘rumble strips’ at village boundaries</a:t>
            </a:r>
            <a:endParaRPr b="1">
              <a:solidFill>
                <a:schemeClr val="tx1"/>
              </a:solidFill>
            </a:endParaRPr>
          </a:p>
          <a:p>
            <a:pPr marL="0" indent="0">
              <a:buNone/>
              <a:defRPr sz="16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>
                <a:solidFill>
                  <a:schemeClr val="tx1"/>
                </a:solidFill>
              </a:rPr>
              <a:t>7.		Restrict junction widths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8.		Restrict road width with priority traffic flow - Priority narrowing</a:t>
            </a:r>
          </a:p>
          <a:p>
            <a:pPr marL="0" indent="0">
              <a:buNone/>
              <a:defRPr sz="16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 b="1"/>
              <a:t>Priority 4 </a:t>
            </a:r>
            <a:r>
              <a:t>- </a:t>
            </a:r>
            <a:r>
              <a:rPr u="sng">
                <a:solidFill>
                  <a:srgbClr val="00007F"/>
                </a:solidFill>
              </a:rPr>
              <a:t>Vehicle &amp; Traffic Restrictions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9.		Extend 30mph on B4224 towards Old Gore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10. 		Reduce 60mph National Speed Limit at Phocle Green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11.		Extend 30mph on UC1286 past The Crews crossroads junction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12.		A449 speed reduction - Old Gore crossroads project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13.		20mph zone around Crow Hill centre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14.		Install speed bumps</a:t>
            </a:r>
          </a:p>
          <a:p>
            <a:pPr marL="864235" indent="-864235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15.		Removal of ‘Give Way’ signs &amp; markings at B4224/B4221 junc by Moody Cow	</a:t>
            </a:r>
          </a:p>
          <a:p>
            <a:pPr marL="0" indent="0">
              <a:buNone/>
              <a:defRPr sz="1600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16. 		Weight limits to restrict HGV’s through village</a:t>
            </a:r>
          </a:p>
          <a:p>
            <a:pPr marL="0" indent="0">
              <a:buNone/>
              <a:defRPr sz="16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rPr b="1"/>
              <a:t>Priority 5 -</a:t>
            </a:r>
            <a:r>
              <a:rPr b="1" u="sng">
                <a:solidFill>
                  <a:srgbClr val="00007F"/>
                </a:solidFill>
              </a:rPr>
              <a:t> </a:t>
            </a:r>
            <a:r>
              <a:rPr u="sng">
                <a:solidFill>
                  <a:srgbClr val="00007F"/>
                </a:solidFill>
              </a:rPr>
              <a:t>Improvements to pedestrian access</a:t>
            </a:r>
          </a:p>
          <a:p>
            <a:pPr marL="0" indent="0">
              <a:buNone/>
              <a:defRPr sz="16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17.	</a:t>
            </a:r>
            <a:r>
              <a:rPr>
                <a:solidFill>
                  <a:schemeClr val="tx1"/>
                </a:solidFill>
              </a:rPr>
              <a:t>	Install footpath between Spring Meadow &amp; Moody Cow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4BAAAGg0AAAg0AAAmFgAAEAAAACYAAAAIAAAAfHD///////8="/>
              </a:ext>
            </a:extLst>
          </p:cNvSpPr>
          <p:nvPr>
            <p:ph type="ctrTitle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pPr>
              <a:defRPr>
                <a:solidFill>
                  <a:srgbClr val="00007F"/>
                </a:solidFill>
                <a:latin typeface="Comic Sans MS" pitchFamily="4" charset="0"/>
                <a:ea typeface="SimSun" charset="0"/>
                <a:cs typeface="Times New Roman" pitchFamily="1" charset="0"/>
              </a:defRPr>
            </a:pPr>
            <a:r>
              <a:t>Upton Bishop 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BwCAAA6BcAANAvAACwIgAAEAAAACYAAAAIAAAAfHD///////8="/>
              </a:ext>
            </a:extLst>
          </p:cNvSpPr>
          <p:nvPr>
            <p:ph type="subTitle" idx="1"/>
          </p:nvPr>
        </p:nvSpPr>
        <p:spPr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ctr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chemeClr val="tx2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Traffic Calming &amp; Speed Reduction Proposals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igAAAMwBAAC3NwAAZCg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87630" y="292100"/>
            <a:ext cx="8969375" cy="6273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Ellipse1"/>
          <p:cNvSpPr>
            <a:extLst>
              <a:ext uri="smNativeData">
                <pr:smNativeData xmlns:pr="smNativeData" xmlns:p14="http://schemas.microsoft.com/office/powerpoint/2010/main" xmlns="" val="SMDATA_13_gqTBYxMAAAAlAAAAZgAAAA8BAAAAkAAAAEgAAACQAAAASAAAAAAAAAAAAAAAAAAAAAEAAABQAAAAAAAAAAAA8D8AAAAAAADw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BAAAAAAAAAP8AAAA8AAAAAQAAAAMAAAAAAAAAAAAAAAAAAAAAAAAAZAAAAGQAAAAAAAAAZAAAAGQAAAAVAAAAYAAAAAAAAAAAAAAADwAAACADAAAAAAAAAAAAAAEAAACgMgAAAAAAAAAAAAABAAAAf39/AAEAAABkAAAAAAAAABQAAABAHwAAAAAAACYAAAAAAAAAwOD//wAAAAAmAAAAZAAAABYAAABMAAAAAAAAAAAAAAAEAAAAAAAAAAEAAACAgIAKAAAAACgAAAAoAAAAZAAAAGQAAAAAAAAAzMzMAAAAAABQAAAAUAAAAGQAAABkAAAAAAAAABcAAAAUAAAAAAAAAAAAAAD/fwAA/38AAAAAAAAJAAAABAAAAAICAgIMAAAAEAAAAAAAAAAAAAAAAAAAAAAAAAAeAAAAaAAAAAAAAAAAAAAAAAAAAAAAAAAAAAAAECcAABAnAAAAAAAAAAAAAAAAAAAAAAAAAAAAAAAAAAAAAAAAAAAAABQAAAAAAAAAwMD/AAAAAABkAAAAMgAAAAAAAABkAAAAAAAAAH9/fwAKAAAAHwAAAFQAAAC74OMF////AQAAAAAAAAAAAAAAAAAAAAAAAAAAAAAAAAAAAAAAAAAA/wAAAH9/fwCAgIADzMzMAMDA/wB/f38AAAAAAAAAAAAAAAAAAAAAAAAAAAAhAAAAGAAAABQAAABVBgAAAxkAAG0bAAC7IAAAEAAAACYAAAAIAAAA//////////8="/>
              </a:ext>
            </a:extLst>
          </p:cNvSpPr>
          <p:nvPr/>
        </p:nvSpPr>
        <p:spPr>
          <a:xfrm rot="19363290">
            <a:off x="1029335" y="4065905"/>
            <a:ext cx="3429000" cy="12547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igAAAMwBAAC3NwAAZCg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87630" y="292100"/>
            <a:ext cx="8969375" cy="6273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Ellipse1"/>
          <p:cNvSpPr>
            <a:extLst>
              <a:ext uri="smNativeData">
                <pr:smNativeData xmlns:pr="smNativeData" xmlns:p14="http://schemas.microsoft.com/office/powerpoint/2010/main" xmlns="" val="SMDATA_13_gqTBYxMAAAAlAAAAZgAAAA8BAAAAkAAAAEgAAACQAAAASAAAAAAAAAAAAAAAAAAAAAEAAABQAAAAAAAAAAAA8D8AAAAAAADw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BAAAAAAAAAP8AAAA8AAAAAQAAAAMAAAAAAAAAAAAAAAAAAAAAAAAAZAAAAGQAAAAAAAAAZAAAAGQAAAAVAAAAYAAAAAAAAAAAAAAADwAAACADAAAAAAAAAAAAAAEAAACgMgAAAAAAAAAAAAA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/wAAAH9/fwCAgIADzMzMAMDA/wB/f38AAAAAAAAAAAAAAAAAAAAAAAAAAAAhAAAAGAAAABQAAAAeFwAAeBMAAAElAAA/GQAAEAAAACYAAAAIAAAA//////////8="/>
              </a:ext>
            </a:extLst>
          </p:cNvSpPr>
          <p:nvPr/>
        </p:nvSpPr>
        <p:spPr>
          <a:xfrm rot="16506078">
            <a:off x="4417060" y="2505710"/>
            <a:ext cx="939165" cy="225742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  <p:sp>
        <p:nvSpPr>
          <p:cNvPr id="4" name="Ellipse2"/>
          <p:cNvSpPr>
            <a:extLst>
              <a:ext uri="smNativeData">
                <pr:smNativeData xmlns:pr="smNativeData" xmlns:p14="http://schemas.microsoft.com/office/powerpoint/2010/main" xmlns="" val="SMDATA_13_gqTBYxMAAAAlAAAAZgAAAA8BAAAAkAAAAEgAAACQAAAASAAAAAAAAAABAAAAAAAAAAEAAABQAAAAAAAAAAAA8D8AAAAAAADw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BAAAAAAAAAP8AAAA8AAAAAQAAAAMAAAAAAAAAAAAAAAAAAAAAAAAAZAAAAGQAAAAAAAAAZAAAAGQAAAAVAAAAYAAAAAAAAAAAAAAADwAAACADAAAAAAAAAAAAAAEAAACgMgAAAAAAAAAAAAABAAAAf39/AAEAAABkAAAAAAAAABQAAABAHwAAAAAAACYAAAAAAAAAwOD//wAAAAAmAAAAZAAAABYAAABMAAAAAAAAAAAAAAAEAAAAAAAAAAEAAACAgIAKAAAAACgAAAAoAAAAZAAAAGQAAAAAAAAAzMzMAAAAAABQAAAAUAAAAGQAAABkAAAAAAAAABcAAAAUAAAAAAAAAAAAAAD/fwAA/38AAAAAAAAJAAAABAAAADpidUYMAAAAEAAAANisyH7N8+M/oew5YnayNb8eAAAAaAAAAAAAAAAAAAAAAAAAAAAAAAAAAAAAECcAABAnAAAAAAAAAAAAAAAAAAAAAAAAAAAAAAAAAAAAAAAAAAAAABQAAAAAAAAAwMD/AAAAAABkAAAAMgAAAAAAAABkAAAAAAAAAH9/fwAKAAAAHwAAAFQAAAC74OMF////AQAAAAAAAAAAAAAAAAAAAAAAAAAAAAAAAAAAAAAAAAAA/wAAAH9/fwCAgIADzMzMAMDA/wB/f38AAAAAAAAAAAAAAAAAAAAAAAAAAAAhAAAAGAAAABQAAAA6KQAAAw0AAHoxAAC4DwAAEAAAACYAAAAIAAAA//////////8="/>
              </a:ext>
            </a:extLst>
          </p:cNvSpPr>
          <p:nvPr/>
        </p:nvSpPr>
        <p:spPr>
          <a:xfrm rot="3264975">
            <a:off x="7152005" y="1664970"/>
            <a:ext cx="440055" cy="13411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igAAAMwBAAC3NwAAZCg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87630" y="292100"/>
            <a:ext cx="8969375" cy="6273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Ellipse1"/>
          <p:cNvSpPr>
            <a:extLst>
              <a:ext uri="smNativeData">
                <pr:smNativeData xmlns:pr="smNativeData" xmlns:p14="http://schemas.microsoft.com/office/powerpoint/2010/main" xmlns="" val="SMDATA_13_gqTBYxMAAAAlAAAAZgAAAA8BAAAAkAAAAEgAAACQAAAASAAAAAAAAAAAAAAAAAAAAAEAAABQAAAAAAAAAAAA8D8AAAAAAADw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BAAAAAAAAAP8AAAA8AAAAAQAAAAMAAAAAAAAAAAAAAAAAAAAAAAAAZAAAAGQAAAAAAAAAZAAAAGQAAAAVAAAAYAAAAAAAAAAAAAAADwAAACADAAAAAAAAAAAAAAEAAACgMgAAAAAAAAAAAAABAAAAf39/AAEAAABkAAAAAAAAABQAAABAHwAAAAAAACYAAAAAAAAAwOD//wAAAAAmAAAAZAAAABYAAABMAAAAAAAAAAAAAAAEAAAAAAAAAAEAAACAgIAKAAAAACgAAAAoAAAAZAAAAGQAAAAAAAAAzMzMAAAAAABQAAAAUAAAAGQAAABkAAAAAAAAABcAAAAUAAAAAAAAAAAAAAD/fwAA/38AAAAAAAAJAAAABAAAAHlsZT4MAAAAEAAAAAAAAAAAAAAAAAAAAAAAAAAeAAAAaAAAAAAAAAAAAAAAAAAAAAAAAAAAAAAAECcAABAnAAAAAAAAAAAAAAAAAAAAAAAAAAAAAAAAAAAAAAAAAAAAABQAAAAAAAAAwMD/AAAAAABkAAAAMgAAAAAAAABkAAAAAAAAAH9/fwAKAAAAHwAAAFQAAAC74OMF////AQAAAAAAAAAAAAAAAAAAAAAAAAAAAAAAAAAAAAAAAAAA/wAAAH9/fwCAgIADzMzMAMDA/wB/f38AAAAAAAAAAAAAAAAAAAAAAAAAAAAhAAAAGAAAABQAAABfDwAAbgAAAMsWAACCGAAAEAAAACYAAAAIAAAA//////////8="/>
              </a:ext>
            </a:extLst>
          </p:cNvSpPr>
          <p:nvPr/>
        </p:nvSpPr>
        <p:spPr>
          <a:xfrm rot="3674343">
            <a:off x="1144905" y="1423670"/>
            <a:ext cx="3914140" cy="12065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igAAAMwBAAC3NwAAZCg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87630" y="292100"/>
            <a:ext cx="8969375" cy="6273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Ellipse1"/>
          <p:cNvSpPr>
            <a:extLst>
              <a:ext uri="smNativeData">
                <pr:smNativeData xmlns:pr="smNativeData" xmlns:p14="http://schemas.microsoft.com/office/powerpoint/2010/main" xmlns="" val="SMDATA_13_gqTBYxMAAAAlAAAAZgAAAA8BAAAAkAAAAEgAAACQAAAASAAAAAAAAAAAAAAAAAAAAAEAAABQAAAAAAAAAAAA8D8AAAAAAADw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BAAAAAAAAAP8AAAA8AAAAAQAAAAMAAAAAAAAAAAAAAAAAAAAAAAAAZAAAAGQAAAAAAAAAZAAAAGQAAAAVAAAAYAAAAAAAAAAAAAAADwAAACADAAAAAAAAAAAAAAEAAACgMgAAAAAAAAAAAAABAAAAf39/AAEAAABkAAAAAAAAABQAAABAHwAAAAAAACYAAAAAAAAAwOD//wAAAAAmAAAAZAAAABYAAABMAAAAAAAAAAAAAAAEAAAAAAAAAAEAAACAgIAKAAAAACgAAAAoAAAAZAAAAGQAAAAAAAAAzMzMAAAAAABQAAAAUAAAAGQAAABkAAAAAAAAABcAAAAUAAAAAAAAAAAAAAD/fwAA/38AAAAAAAAJAAAABAAAADpidUYMAAAAEAAAAAAAAAAAAAAAAAAAAAAAAAAeAAAAaAAAAAAAAAAAAAAAAAAAAAAAAAAAAAAAECcAABAnAAAAAAAAAAAAAAAAAAAAAAAAAAAAAAAAAAAAAAAAAAAAABQAAAAAAAAAwMD/AAAAAABkAAAAMgAAAAAAAABkAAAAAAAAAH9/fwAKAAAAHwAAAFQAAAC74OMF////AQAAAAAAAAAAAAAAAAAAAAAAAAAAAAAAAAAAAAAAAAAA/wAAAH9/fwCAgIADzMzMAMDA/wB/f38AAAAAAAAAAAAAAAAAAAAAAAAAAAAhAAAAGAAAABQAAAB9FgAADBYAAH8aAAA0JAAAEAAAACYAAAAIAAAA//////////8="/>
              </a:ext>
            </a:extLst>
          </p:cNvSpPr>
          <p:nvPr/>
        </p:nvSpPr>
        <p:spPr>
          <a:xfrm rot="21149356">
            <a:off x="3655695" y="3583940"/>
            <a:ext cx="651510" cy="23012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5AAAAFgJAABdNwAAjCQ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" y="1518920"/>
            <a:ext cx="8855075" cy="442214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Ellipse1"/>
          <p:cNvSpPr>
            <a:extLst>
              <a:ext uri="smNativeData">
                <pr:smNativeData xmlns:pr="smNativeData" xmlns:p14="http://schemas.microsoft.com/office/powerpoint/2010/main" xmlns="" val="SMDATA_13_gqTBYxMAAAAlAAAAZgAAAA8BAAAAkAAAAEgAAACQAAAASAAAAAAAAAAAAAAAAAAAAAEAAABQAAAAAAAAAAAA8D8AAAAAAADw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BAAAAAAAAAP8AAAA8AAAAAQAAAAMAAAAAAAAAAAAAAAAAAAAAAAAAZAAAAGQAAAAAAAAAZAAAAGQAAAAVAAAAYAAAAAAAAAAAAAAADwAAACADAAAAAAAAAAAAAAEAAACgMgAAAAAAAAAAAAABAAAAf39/AAEAAABkAAAAAAAAABQAAABAHwAAAAAAACYAAAAAAAAAwOD//wAAAAAmAAAAZAAAABYAAABMAAAAAAAAAAAAAAAEAAAAAAAAAAEAAACAgIAKAAAAACgAAAAoAAAAZAAAAGQAAAAAAAAAzMzMAAAAAABQAAAAUAAAAGQAAABkAAAAAAAAABcAAAAUAAAAAAAAAAAAAAD/fwAA/38AAAAAAAAJAAAABAAAANMAAAAMAAAAEAAAAAAAAAAAAAAAAAAAAAAAAAAeAAAAaAAAAAAAAAAAAAAAAAAAAAAAAAAAAAAAECcAABAnAAAAAAAAAAAAAAAAAAAAAAAAAAAAAAAAAAAAAAAAAAAAABQAAAAAAAAAwMD/AAAAAABkAAAAMgAAAAAAAABkAAAAAAAAAH9/fwAKAAAAHwAAAFQAAAC74OMF////AQAAAAAAAAAAAAAAAAAAAAAAAAAAAAAAAAAAAAAAAAAA/wAAAH9/fwCAgIADzMzMAMDA/wB/f38AAAAAAAAAAAAAAAAAAAAAAAAAAAAhAAAAGAAAABQAAAAiBwAAYBQAAPkmAAAsGgAAEAAAACYAAAAIAAAA//////////8="/>
              </a:ext>
            </a:extLst>
          </p:cNvSpPr>
          <p:nvPr/>
        </p:nvSpPr>
        <p:spPr>
          <a:xfrm rot="19922576">
            <a:off x="1159510" y="3312160"/>
            <a:ext cx="5175885" cy="9423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VU1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sAEAAHA1AAC9BQ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658495"/>
          </a:xfrm>
        </p:spPr>
        <p:txBody>
          <a:bodyPr/>
          <a:lstStyle/>
          <a:p>
            <a:pPr>
              <a:defRPr sz="2400" b="1"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Priority 1 - </a:t>
            </a:r>
            <a:r>
              <a:rPr sz="1800" b="0">
                <a:solidFill>
                  <a:srgbClr val="00007F"/>
                </a:solidFill>
              </a:rPr>
              <a:t>Reduce Speed to Increase Safety</a:t>
            </a:r>
            <a:endParaRPr sz="2000" b="0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gqTBYx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LfAJc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DQAgAA2gQAAHA1AACcKAAAEAAAACYAAAAIAAAAAQAAAAAAAAA="/>
              </a:ext>
            </a:extLst>
          </p:cNvSpPr>
          <p:nvPr>
            <p:ph type="body" idx="1"/>
          </p:nvPr>
        </p:nvSpPr>
        <p:spPr>
          <a:xfrm>
            <a:off x="457200" y="788670"/>
            <a:ext cx="8229600" cy="5812790"/>
          </a:xfrm>
        </p:spPr>
        <p:txBody>
          <a:bodyPr/>
          <a:lstStyle/>
          <a:p>
            <a:pPr>
              <a:buFontTx/>
              <a:buAutoNum type="arabicPeriod"/>
            </a:pPr>
            <a:r>
              <a:rPr sz="1800" b="1">
                <a:latin typeface="Comic Sans MS" pitchFamily="4" charset="0"/>
                <a:ea typeface="Comic Sans MS" pitchFamily="4" charset="0"/>
                <a:cs typeface="Comic Sans MS" pitchFamily="4" charset="0"/>
              </a:rPr>
              <a:t>Improve terminal signage &amp; gateway road markings </a:t>
            </a:r>
          </a:p>
          <a:p>
            <a:pPr indent="-19050">
              <a:buFont typeface="Wingdings" pitchFamily="2" charset="2"/>
              <a:buChar char=""/>
              <a:defRPr sz="1600">
                <a:solidFill>
                  <a:srgbClr val="007F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defRPr>
            </a:pPr>
            <a:r>
              <a:t>	Review condition of existing  sign. 30mph repeater signs</a:t>
            </a:r>
          </a:p>
          <a:p>
            <a:pPr indent="-19050">
              <a:buFont typeface="Wingdings" pitchFamily="2" charset="2"/>
              <a:buChar char=""/>
            </a:pPr>
            <a:r>
              <a:rPr sz="1600">
                <a:solidFill>
                  <a:srgbClr val="007F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SLOW on buff/red surface dressing prior &amp; at 30/40mph gateways</a:t>
            </a:r>
          </a:p>
          <a:p>
            <a:pPr indent="-19050">
              <a:buFont typeface="Wingdings" pitchFamily="2" charset="2"/>
              <a:buChar char=""/>
            </a:pPr>
            <a:r>
              <a:rPr sz="1600">
                <a:solidFill>
                  <a:srgbClr val="007F00"/>
                </a:solidFill>
                <a:latin typeface="Comic Sans MS" pitchFamily="4" charset="0"/>
                <a:ea typeface="Comic Sans MS" pitchFamily="4" charset="0"/>
                <a:cs typeface="Comic Sans MS" pitchFamily="4" charset="0"/>
              </a:rPr>
              <a:t>Dragons teeth &amp; 30mph markings on approach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0AIAAM0MAADiEwAAmhk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80895"/>
            <a:ext cx="2774950" cy="20808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2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CyeBgWUiffP3waYbmnEcY/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4hMAAM0MAAC4JAAAmhk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232150" y="2080895"/>
            <a:ext cx="2736850" cy="20808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3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uCQAAM0MAADHNQAAmhkAABAAAAAmAAAACAAAAP//////////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0" y="2080895"/>
            <a:ext cx="2773045" cy="20808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4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Du3Llz587Vv3R/0JVitTI/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DAMAAJwaAADiEwAAOycAABAAAAAmAAAACAAAAP//////////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" y="4325620"/>
            <a:ext cx="2736850" cy="20516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6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DjmbHcJZHivw0kJ65WBtC/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1iQAAJwaAACpNQAAOycAABAAAAAmAAAACAAAAP//////////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5988050" y="4325620"/>
            <a:ext cx="2734945" cy="20516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5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gqTBYx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LSJfx4j8uI/HgAAAGgAAAAAAAAAAAAAAAAAAAAAAAAAAAAAABAnAAAQJwAAAAAAAAAAAAAAAAAAAAAAAAAAAAAAAAAAAAAAAAAAAAAUAAAAAAAAAMDA/wAAAAAAZAAAADIAAAAAAAAAZAAAAAAAAAB/f38ACgAAAB8AAABUAAAAu+DjBf///wEAAAAAAAAAAAAAAAAAAAAAAAAAAAAAAAAAAAAAAAAAAAAAAAJ/f38AgICAA8zMzADAwP8Af39/AAAAAAAAAAAAAAAAAP///wAAAAAAIQAAABgAAAAUAAAALRQAAG4bAACLJAAAaSYAABAAAAAmAAAACAAAAP//////////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3279775" y="4458970"/>
            <a:ext cx="2660650" cy="178498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blinds/>
        <p:extLst>
          <p:ext uri="smNativeData">
            <pr:smNativeData xmlns:pr="smNativeData" xmlns="" val="gqTBYwAAAAAUBQAAAAAAAAIAAAABAAAAAAAAAAAAAAAAAAAAAQAAAAAAAAAAAAAAAAAAAAAAAAAAAAAA"/>
          </p:ext>
        </p:extLst>
      </p:transition>
    </mc:Choice>
    <mc:Fallback>
      <p:transition spd="slow">
        <p:blinds/>
        <p:extLst>
          <p:ext uri="smNativeData">
            <pr:smNativeData xmlns:pr="smNativeData" xmlns:p14="http://schemas.microsoft.com/office/powerpoint/2010/main" xmlns="" val="gqTBYwAAAAAUBQAAAAAAAAIAAAAB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DF7986"/>
        </a:accent3>
        <a:accent4>
          <a:srgbClr val="BF59A6"/>
        </a:accent4>
        <a:accent5>
          <a:srgbClr val="9F39C6"/>
        </a:accent5>
        <a:accent6>
          <a:srgbClr val="7F19E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CDF"/>
        </a:accent3>
        <a:accent4>
          <a:srgbClr val="9C9CBF"/>
        </a:accent4>
        <a:accent5>
          <a:srgbClr val="7C7C9F"/>
        </a:accent5>
        <a:accent6>
          <a:srgbClr val="5C5C7F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6DA6DF"/>
        </a:accent3>
        <a:accent4>
          <a:srgbClr val="4D86BF"/>
        </a:accent4>
        <a:accent5>
          <a:srgbClr val="2D669F"/>
        </a:accent5>
        <a:accent6>
          <a:srgbClr val="0D467F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53ACAC"/>
        </a:accent3>
        <a:accent4>
          <a:srgbClr val="738C8C"/>
        </a:accent4>
        <a:accent5>
          <a:srgbClr val="936C6C"/>
        </a:accent5>
        <a:accent6>
          <a:srgbClr val="B34C4C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6D8FA7"/>
        </a:accent3>
        <a:accent4>
          <a:srgbClr val="8DAF87"/>
        </a:accent4>
        <a:accent5>
          <a:srgbClr val="ADCF67"/>
        </a:accent5>
        <a:accent6>
          <a:srgbClr val="CDEF47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9E9980"/>
        </a:accent3>
        <a:accent4>
          <a:srgbClr val="7EB9A0"/>
        </a:accent4>
        <a:accent5>
          <a:srgbClr val="5EC9C0"/>
        </a:accent5>
        <a:accent6>
          <a:srgbClr val="3EE9E0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209020"/>
        </a:accent3>
        <a:accent4>
          <a:srgbClr val="407040"/>
        </a:accent4>
        <a:accent5>
          <a:srgbClr val="605060"/>
        </a:accent5>
        <a:accent6>
          <a:srgbClr val="80308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666A6B"/>
        </a:accent3>
        <a:accent4>
          <a:srgbClr val="864A8B"/>
        </a:accent4>
        <a:accent5>
          <a:srgbClr val="A62AAB"/>
        </a:accent5>
        <a:accent6>
          <a:srgbClr val="C60ACB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07E88"/>
        </a:accent3>
        <a:accent4>
          <a:srgbClr val="C05E68"/>
        </a:accent4>
        <a:accent5>
          <a:srgbClr val="E03E48"/>
        </a:accent5>
        <a:accent6>
          <a:srgbClr val="FF1E2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8686DF"/>
        </a:accent3>
        <a:accent4>
          <a:srgbClr val="A6A6BF"/>
        </a:accent4>
        <a:accent5>
          <a:srgbClr val="C6C69F"/>
        </a:accent5>
        <a:accent6>
          <a:srgbClr val="E6E67F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8F7F4F"/>
        </a:accent3>
        <a:accent4>
          <a:srgbClr val="6F9F6F"/>
        </a:accent4>
        <a:accent5>
          <a:srgbClr val="4FBF8F"/>
        </a:accent5>
        <a:accent6>
          <a:srgbClr val="2FDFAF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</Words>
  <Application>Microsoft Office PowerPoint</Application>
  <PresentationFormat>On-screen Show (4:3)</PresentationFormat>
  <Paragraphs>233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SimSun</vt:lpstr>
      <vt:lpstr>Calibri</vt:lpstr>
      <vt:lpstr>Comic Sans MS</vt:lpstr>
      <vt:lpstr>Times New Roman</vt:lpstr>
      <vt:lpstr>Wingdings</vt:lpstr>
      <vt:lpstr>Presentation</vt:lpstr>
      <vt:lpstr> </vt:lpstr>
      <vt:lpstr>Upton Bishop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Priority 1 - Reduce Speed to Increase Safety</vt:lpstr>
      <vt:lpstr>Priority 1 - Reduce Speed to Increase Safety</vt:lpstr>
      <vt:lpstr>Priority 2 - Speed &amp; Safety support measures</vt:lpstr>
      <vt:lpstr>Priority 2 - Speed &amp; Safety support measures</vt:lpstr>
      <vt:lpstr>Priority 3 - Traffic calming</vt:lpstr>
      <vt:lpstr>Priority 3 - Traffic calming</vt:lpstr>
      <vt:lpstr>Priority 3 - Traffic calming</vt:lpstr>
      <vt:lpstr>Priority 3 - Traffic calming</vt:lpstr>
      <vt:lpstr>Priority 4 - Vehicle &amp; Traffic Restrictions</vt:lpstr>
      <vt:lpstr>Priority 4 - Vehicle &amp; Traffic Restrictions</vt:lpstr>
      <vt:lpstr>Priority 4 - Vehicle &amp; Traffic Restrictions</vt:lpstr>
      <vt:lpstr>Priority 4 - Vehicle &amp; Traffic Restrictions</vt:lpstr>
      <vt:lpstr>Priority 4 - Vehicle &amp; Traffic Restrictions</vt:lpstr>
      <vt:lpstr>Priority 4 - Vehicle &amp; Traffic Restrictions</vt:lpstr>
      <vt:lpstr>Priority 4 - Vehicle &amp; Traffic Restrictions</vt:lpstr>
      <vt:lpstr>Priority 4 - Vehicle &amp; Traffic Restrictions</vt:lpstr>
      <vt:lpstr>Priority 5 - Improvements to pedestrian access</vt:lpstr>
      <vt:lpstr> Priority list</vt:lpstr>
      <vt:lpstr>PowerPoint Presentation</vt:lpstr>
      <vt:lpstr>Chairman</vt:lpstr>
      <vt:lpstr>Questions</vt:lpstr>
      <vt:lpstr>Priority list</vt:lpstr>
      <vt:lpstr>Upton Bishop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subject/>
  <dc:creator>Paul and Claire</dc:creator>
  <cp:keywords/>
  <dc:description/>
  <cp:lastModifiedBy>Claire Austin</cp:lastModifiedBy>
  <cp:revision>1</cp:revision>
  <dcterms:created xsi:type="dcterms:W3CDTF">2023-01-04T17:13:34Z</dcterms:created>
  <dcterms:modified xsi:type="dcterms:W3CDTF">2023-01-16T15:52:27Z</dcterms:modified>
</cp:coreProperties>
</file>